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9" r:id="rId3"/>
    <p:sldId id="268" r:id="rId4"/>
    <p:sldId id="258" r:id="rId5"/>
    <p:sldId id="261" r:id="rId6"/>
    <p:sldId id="260" r:id="rId7"/>
    <p:sldId id="271" r:id="rId8"/>
    <p:sldId id="262" r:id="rId9"/>
    <p:sldId id="277" r:id="rId10"/>
    <p:sldId id="269" r:id="rId11"/>
    <p:sldId id="264" r:id="rId12"/>
    <p:sldId id="265" r:id="rId13"/>
    <p:sldId id="272" r:id="rId14"/>
    <p:sldId id="266" r:id="rId15"/>
    <p:sldId id="274" r:id="rId16"/>
    <p:sldId id="26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A1A1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5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3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8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2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8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8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46.png"/><Relationship Id="rId10" Type="http://schemas.openxmlformats.org/officeDocument/2006/relationships/image" Target="../media/image9.svg"/><Relationship Id="rId19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52.jpe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55.png"/><Relationship Id="rId2" Type="http://schemas.openxmlformats.org/officeDocument/2006/relationships/image" Target="../media/image2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53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46.png"/><Relationship Id="rId2" Type="http://schemas.openxmlformats.org/officeDocument/2006/relationships/image" Target="../media/image2.png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9.svg"/><Relationship Id="rId19" Type="http://schemas.openxmlformats.org/officeDocument/2006/relationships/image" Target="../media/image60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64.png"/><Relationship Id="rId2" Type="http://schemas.openxmlformats.org/officeDocument/2006/relationships/image" Target="../media/image2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62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67.png"/><Relationship Id="rId2" Type="http://schemas.openxmlformats.org/officeDocument/2006/relationships/image" Target="../media/image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65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68.png"/><Relationship Id="rId2" Type="http://schemas.openxmlformats.org/officeDocument/2006/relationships/video" Target="../media/media1.avi"/><Relationship Id="rId16" Type="http://schemas.openxmlformats.org/officeDocument/2006/relationships/image" Target="../media/image15.svg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18.jpe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6.jpe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21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9.svg"/><Relationship Id="rId19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38.png"/><Relationship Id="rId3" Type="http://schemas.openxmlformats.org/officeDocument/2006/relationships/image" Target="../media/image3.png"/><Relationship Id="rId21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10" Type="http://schemas.openxmlformats.org/officeDocument/2006/relationships/image" Target="../media/image9.svg"/><Relationship Id="rId19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43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45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7616B826-E437-EDC7-D4BB-C7D4BF9D3DB6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nda 13">
            <a:extLst>
              <a:ext uri="{FF2B5EF4-FFF2-40B4-BE49-F238E27FC236}">
                <a16:creationId xmlns:a16="http://schemas.microsoft.com/office/drawing/2014/main" id="{11A83CF6-4C0A-2816-E4CF-6CDCB4A14BCE}"/>
              </a:ext>
            </a:extLst>
          </p:cNvPr>
          <p:cNvSpPr/>
          <p:nvPr/>
        </p:nvSpPr>
        <p:spPr>
          <a:xfrm>
            <a:off x="2788" y="1275885"/>
            <a:ext cx="11272023" cy="3413364"/>
          </a:xfrm>
          <a:prstGeom prst="wav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A4C71D61-D533-C22B-17FD-7A4A8EC8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36" y="1148761"/>
            <a:ext cx="1939111" cy="13471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38" y="-23584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015" y="-2537"/>
            <a:ext cx="1074673" cy="56547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6114C68-A4B3-6A20-34EE-E1414B60D640}"/>
              </a:ext>
            </a:extLst>
          </p:cNvPr>
          <p:cNvSpPr txBox="1"/>
          <p:nvPr/>
        </p:nvSpPr>
        <p:spPr>
          <a:xfrm>
            <a:off x="3738612" y="2441351"/>
            <a:ext cx="472155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>
                <a:solidFill>
                  <a:schemeClr val="tx1">
                    <a:lumMod val="95000"/>
                    <a:lumOff val="5000"/>
                  </a:schemeClr>
                </a:solidFill>
                <a:latin typeface="SimSun"/>
                <a:ea typeface="SimSun"/>
                <a:cs typeface="Segoe UI"/>
              </a:rPr>
              <a:t>JADE</a:t>
            </a:r>
            <a:endParaRPr lang="pt-BR" sz="320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pt-BR" sz="3200">
                <a:solidFill>
                  <a:schemeClr val="tx1">
                    <a:lumMod val="95000"/>
                    <a:lumOff val="5000"/>
                  </a:schemeClr>
                </a:solidFill>
                <a:latin typeface="SimSun"/>
                <a:ea typeface="SimSun"/>
                <a:cs typeface="Segoe UI"/>
              </a:rPr>
              <a:t>Um Ambiente Escolar Virtual</a:t>
            </a:r>
            <a:endParaRPr lang="pt-BR" sz="4000" i="1">
              <a:solidFill>
                <a:schemeClr val="tx1">
                  <a:lumMod val="95000"/>
                  <a:lumOff val="5000"/>
                </a:schemeClr>
              </a:solidFill>
              <a:latin typeface="SimSun"/>
              <a:ea typeface="SimSun"/>
              <a:cs typeface="Segoe U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F7C631-4068-136D-35A4-CD619F739B81}"/>
              </a:ext>
            </a:extLst>
          </p:cNvPr>
          <p:cNvSpPr txBox="1"/>
          <p:nvPr/>
        </p:nvSpPr>
        <p:spPr>
          <a:xfrm>
            <a:off x="3389247" y="5055220"/>
            <a:ext cx="13753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 b="1" i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Integrantes: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B18ADCD-BD9C-3BBC-9207-57E0E71F710C}"/>
              </a:ext>
            </a:extLst>
          </p:cNvPr>
          <p:cNvSpPr txBox="1"/>
          <p:nvPr/>
        </p:nvSpPr>
        <p:spPr>
          <a:xfrm>
            <a:off x="3634729" y="5410923"/>
            <a:ext cx="26670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>
                <a:cs typeface="Calibri"/>
              </a:rPr>
              <a:t>Andressa </a:t>
            </a:r>
            <a:r>
              <a:rPr lang="pt-BR" sz="1400" err="1">
                <a:cs typeface="Calibri"/>
              </a:rPr>
              <a:t>Cristiny</a:t>
            </a:r>
            <a:r>
              <a:rPr lang="pt-BR" sz="1400">
                <a:cs typeface="Calibri"/>
              </a:rPr>
              <a:t> da Costa Silva</a:t>
            </a:r>
          </a:p>
          <a:p>
            <a:r>
              <a:rPr lang="pt-BR" sz="1400">
                <a:cs typeface="Calibri"/>
              </a:rPr>
              <a:t>Bárbara Ellen dos Santos de Paula</a:t>
            </a:r>
          </a:p>
          <a:p>
            <a:r>
              <a:rPr lang="pt-BR" sz="1400">
                <a:cs typeface="Calibri"/>
              </a:rPr>
              <a:t>João Vítor Nogueira da Silva</a:t>
            </a:r>
          </a:p>
          <a:p>
            <a:r>
              <a:rPr lang="pt-BR" sz="1400">
                <a:cs typeface="Calibri"/>
              </a:rPr>
              <a:t>Luiz Fernando de Paiva Luz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2" name="Gráfico 2" descr="Seta circular com preenchimento sólido">
            <a:extLst>
              <a:ext uri="{FF2B5EF4-FFF2-40B4-BE49-F238E27FC236}">
                <a16:creationId xmlns:a16="http://schemas.microsoft.com/office/drawing/2014/main" id="{3297523A-D971-2228-567D-5E60398EC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92752" y="4666129"/>
            <a:ext cx="537884" cy="546848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09295" y="4791635"/>
            <a:ext cx="295836" cy="295836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ipse 40">
            <a:extLst>
              <a:ext uri="{FF2B5EF4-FFF2-40B4-BE49-F238E27FC236}">
                <a16:creationId xmlns:a16="http://schemas.microsoft.com/office/drawing/2014/main" id="{A1124256-1900-5B46-5E77-69001EF42821}"/>
              </a:ext>
            </a:extLst>
          </p:cNvPr>
          <p:cNvSpPr/>
          <p:nvPr/>
        </p:nvSpPr>
        <p:spPr>
          <a:xfrm>
            <a:off x="7053024" y="4456388"/>
            <a:ext cx="2528047" cy="212463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6144B462-1177-3615-4961-9547AAC2C862}"/>
              </a:ext>
            </a:extLst>
          </p:cNvPr>
          <p:cNvSpPr/>
          <p:nvPr/>
        </p:nvSpPr>
        <p:spPr>
          <a:xfrm>
            <a:off x="2285999" y="3895165"/>
            <a:ext cx="2796988" cy="226806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34FD1CB-2F23-027C-D11C-8A5784A0B76D}"/>
              </a:ext>
            </a:extLst>
          </p:cNvPr>
          <p:cNvSpPr/>
          <p:nvPr/>
        </p:nvSpPr>
        <p:spPr>
          <a:xfrm>
            <a:off x="6822141" y="1573307"/>
            <a:ext cx="2877670" cy="23756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811ABFE-4543-39D0-285C-D5349D36D608}"/>
              </a:ext>
            </a:extLst>
          </p:cNvPr>
          <p:cNvSpPr/>
          <p:nvPr/>
        </p:nvSpPr>
        <p:spPr>
          <a:xfrm>
            <a:off x="2420471" y="1528483"/>
            <a:ext cx="2528047" cy="212463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76D6F66-471D-085A-093C-676736D17810}"/>
              </a:ext>
            </a:extLst>
          </p:cNvPr>
          <p:cNvSpPr/>
          <p:nvPr/>
        </p:nvSpPr>
        <p:spPr>
          <a:xfrm rot="10800000">
            <a:off x="9742873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9" name="Gráfico 12" descr="Lista de Verificação com preenchimento sólido">
            <a:extLst>
              <a:ext uri="{FF2B5EF4-FFF2-40B4-BE49-F238E27FC236}">
                <a16:creationId xmlns:a16="http://schemas.microsoft.com/office/drawing/2014/main" id="{50E91361-31A2-5352-B220-CBAB22550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6329" y="5652246"/>
            <a:ext cx="430307" cy="43927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6A010-F5AE-5EB1-4F58-61914DAF56F5}"/>
              </a:ext>
            </a:extLst>
          </p:cNvPr>
          <p:cNvSpPr txBox="1"/>
          <p:nvPr/>
        </p:nvSpPr>
        <p:spPr>
          <a:xfrm>
            <a:off x="10629341" y="5725785"/>
            <a:ext cx="15597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SimSun"/>
                <a:ea typeface="SimSun"/>
                <a:cs typeface="Calibri"/>
              </a:rPr>
              <a:t>Metodologias</a:t>
            </a: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7925AA-0AAB-7D46-C93E-8ADD411598AF}"/>
              </a:ext>
            </a:extLst>
          </p:cNvPr>
          <p:cNvSpPr txBox="1"/>
          <p:nvPr/>
        </p:nvSpPr>
        <p:spPr>
          <a:xfrm>
            <a:off x="4150659" y="304800"/>
            <a:ext cx="4061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latin typeface="SimSun"/>
                <a:ea typeface="SimSun"/>
              </a:rPr>
              <a:t>Modelo Entidade Relacionamento</a:t>
            </a:r>
            <a:r>
              <a:rPr lang="pt-BR" i="1">
                <a:latin typeface="SimSun"/>
                <a:ea typeface="SimSun"/>
                <a:cs typeface="Arial"/>
              </a:rPr>
              <a:t> </a:t>
            </a:r>
            <a:endParaRPr lang="pt-BR">
              <a:latin typeface="SimSun"/>
              <a:ea typeface="SimSu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83F0A4-183C-8F7E-A0BE-7749CC7BDF72}"/>
              </a:ext>
            </a:extLst>
          </p:cNvPr>
          <p:cNvSpPr txBox="1"/>
          <p:nvPr/>
        </p:nvSpPr>
        <p:spPr>
          <a:xfrm>
            <a:off x="1110201" y="228273"/>
            <a:ext cx="331101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Projeto Lógico:</a:t>
            </a:r>
          </a:p>
        </p:txBody>
      </p:sp>
      <p:pic>
        <p:nvPicPr>
          <p:cNvPr id="30" name="Imagem 32" descr="Ícone&#10;&#10;Descrição gerada automaticamente">
            <a:extLst>
              <a:ext uri="{FF2B5EF4-FFF2-40B4-BE49-F238E27FC236}">
                <a16:creationId xmlns:a16="http://schemas.microsoft.com/office/drawing/2014/main" id="{A35E34A8-9BFB-3491-07E5-24B83E30E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7390" y="4611449"/>
            <a:ext cx="1829698" cy="1815321"/>
          </a:xfrm>
          <a:prstGeom prst="rect">
            <a:avLst/>
          </a:prstGeom>
        </p:spPr>
      </p:pic>
      <p:pic>
        <p:nvPicPr>
          <p:cNvPr id="18" name="Imagem 15" descr="Ícone&#10;&#10;Descrição gerada automaticamente">
            <a:extLst>
              <a:ext uri="{FF2B5EF4-FFF2-40B4-BE49-F238E27FC236}">
                <a16:creationId xmlns:a16="http://schemas.microsoft.com/office/drawing/2014/main" id="{33396629-17E7-2218-D7A1-36ED90AE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9361" y="5031399"/>
            <a:ext cx="1837426" cy="1823049"/>
          </a:xfrm>
          <a:prstGeom prst="rect">
            <a:avLst/>
          </a:prstGeom>
        </p:spPr>
      </p:pic>
      <p:pic>
        <p:nvPicPr>
          <p:cNvPr id="21" name="Imagem 15" descr="Ícone&#10;&#10;Descrição gerada automaticamente">
            <a:extLst>
              <a:ext uri="{FF2B5EF4-FFF2-40B4-BE49-F238E27FC236}">
                <a16:creationId xmlns:a16="http://schemas.microsoft.com/office/drawing/2014/main" id="{7A0FEA85-F2FA-6C94-B81D-2FDC5632CB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1105" y="5013851"/>
            <a:ext cx="1837426" cy="1823049"/>
          </a:xfrm>
          <a:prstGeom prst="rect">
            <a:avLst/>
          </a:prstGeom>
        </p:spPr>
      </p:pic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4406C813-3C63-CCA3-226C-9359C22B428D}"/>
              </a:ext>
            </a:extLst>
          </p:cNvPr>
          <p:cNvSpPr/>
          <p:nvPr/>
        </p:nvSpPr>
        <p:spPr>
          <a:xfrm>
            <a:off x="3050241" y="2136558"/>
            <a:ext cx="1165411" cy="9188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cs typeface="Calibri"/>
              </a:rPr>
              <a:t>LECIONA</a:t>
            </a:r>
            <a:endParaRPr lang="en-US" sz="800"/>
          </a:p>
        </p:txBody>
      </p:sp>
      <p:pic>
        <p:nvPicPr>
          <p:cNvPr id="2" name="Imagem 12" descr="Ícone&#10;&#10;Descrição gerada automaticamente">
            <a:extLst>
              <a:ext uri="{FF2B5EF4-FFF2-40B4-BE49-F238E27FC236}">
                <a16:creationId xmlns:a16="http://schemas.microsoft.com/office/drawing/2014/main" id="{65EFD0DF-A37F-00B7-7DFE-5B9D952BC9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4584" y="1129921"/>
            <a:ext cx="1551117" cy="1512048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3E9B4694-7233-6F0D-4737-289BA646BE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5678" y="2308757"/>
            <a:ext cx="1818057" cy="1818057"/>
          </a:xfrm>
          <a:prstGeom prst="rect">
            <a:avLst/>
          </a:prstGeom>
        </p:spPr>
      </p:pic>
      <p:pic>
        <p:nvPicPr>
          <p:cNvPr id="22" name="Imagem 22" descr="Ícone&#10;&#10;Descrição gerada automaticamente">
            <a:extLst>
              <a:ext uri="{FF2B5EF4-FFF2-40B4-BE49-F238E27FC236}">
                <a16:creationId xmlns:a16="http://schemas.microsoft.com/office/drawing/2014/main" id="{2CCCEC5E-7519-1332-29C7-570086B084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9230" y="2580818"/>
            <a:ext cx="1818057" cy="1832434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AFFC05A9-7269-42A4-F182-E3B325CE71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28611" y="2845793"/>
            <a:ext cx="1818057" cy="1818057"/>
          </a:xfrm>
          <a:prstGeom prst="rect">
            <a:avLst/>
          </a:prstGeom>
        </p:spPr>
      </p:pic>
      <p:sp>
        <p:nvSpPr>
          <p:cNvPr id="44" name="Flowchart: Decision 43">
            <a:extLst>
              <a:ext uri="{FF2B5EF4-FFF2-40B4-BE49-F238E27FC236}">
                <a16:creationId xmlns:a16="http://schemas.microsoft.com/office/drawing/2014/main" id="{4406C813-3C63-CCA3-226C-9359C22B428D}"/>
              </a:ext>
            </a:extLst>
          </p:cNvPr>
          <p:cNvSpPr/>
          <p:nvPr/>
        </p:nvSpPr>
        <p:spPr>
          <a:xfrm>
            <a:off x="3092264" y="4419756"/>
            <a:ext cx="1187823" cy="963706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cs typeface="Calibri"/>
              </a:rPr>
              <a:t>FAZ</a:t>
            </a:r>
            <a:endParaRPr lang="en-US" sz="1200"/>
          </a:p>
        </p:txBody>
      </p:sp>
      <p:pic>
        <p:nvPicPr>
          <p:cNvPr id="13" name="Imagem 15" descr="Ícone&#10;&#10;Descrição gerada automaticamente">
            <a:extLst>
              <a:ext uri="{FF2B5EF4-FFF2-40B4-BE49-F238E27FC236}">
                <a16:creationId xmlns:a16="http://schemas.microsoft.com/office/drawing/2014/main" id="{618E1149-BA0F-822A-C5C1-22870352D7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85207" y="5039983"/>
            <a:ext cx="1837426" cy="1823049"/>
          </a:xfrm>
          <a:prstGeom prst="rect">
            <a:avLst/>
          </a:prstGeom>
        </p:spPr>
      </p:pic>
      <p:sp>
        <p:nvSpPr>
          <p:cNvPr id="45" name="Flowchart: Decision 44">
            <a:extLst>
              <a:ext uri="{FF2B5EF4-FFF2-40B4-BE49-F238E27FC236}">
                <a16:creationId xmlns:a16="http://schemas.microsoft.com/office/drawing/2014/main" id="{BBEF1727-FC72-E16A-FDE0-95036AC2A7F3}"/>
              </a:ext>
            </a:extLst>
          </p:cNvPr>
          <p:cNvSpPr/>
          <p:nvPr/>
        </p:nvSpPr>
        <p:spPr>
          <a:xfrm>
            <a:off x="7664264" y="2156167"/>
            <a:ext cx="1187823" cy="963706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cs typeface="Calibri"/>
              </a:rPr>
              <a:t>TEM</a:t>
            </a:r>
            <a:endParaRPr lang="en-US" sz="1200"/>
          </a:p>
        </p:txBody>
      </p:sp>
      <p:pic>
        <p:nvPicPr>
          <p:cNvPr id="29" name="Imagem 32" descr="Ícone&#10;&#10;Descrição gerada automaticamente">
            <a:extLst>
              <a:ext uri="{FF2B5EF4-FFF2-40B4-BE49-F238E27FC236}">
                <a16:creationId xmlns:a16="http://schemas.microsoft.com/office/drawing/2014/main" id="{FE1E0F02-2A12-AC26-27BC-99050B61A1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5669" y="2415987"/>
            <a:ext cx="1837426" cy="1823049"/>
          </a:xfrm>
          <a:prstGeom prst="rect">
            <a:avLst/>
          </a:prstGeom>
        </p:spPr>
      </p:pic>
      <p:pic>
        <p:nvPicPr>
          <p:cNvPr id="34" name="Imagem 32" descr="Ícone&#10;&#10;Descrição gerada automaticamente">
            <a:extLst>
              <a:ext uri="{FF2B5EF4-FFF2-40B4-BE49-F238E27FC236}">
                <a16:creationId xmlns:a16="http://schemas.microsoft.com/office/drawing/2014/main" id="{848D60AE-0E9B-46D1-FACD-1EF0288D30F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1517" y="2732502"/>
            <a:ext cx="1837426" cy="1823049"/>
          </a:xfrm>
          <a:prstGeom prst="rect">
            <a:avLst/>
          </a:prstGeom>
        </p:spPr>
      </p:pic>
      <p:pic>
        <p:nvPicPr>
          <p:cNvPr id="35" name="Imagem 32" descr="Ícone&#10;&#10;Descrição gerada automaticamente">
            <a:extLst>
              <a:ext uri="{FF2B5EF4-FFF2-40B4-BE49-F238E27FC236}">
                <a16:creationId xmlns:a16="http://schemas.microsoft.com/office/drawing/2014/main" id="{7B923DAA-AAE2-AFF9-913B-8644E6CE0F3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87090" y="3037810"/>
            <a:ext cx="1837426" cy="1823049"/>
          </a:xfrm>
          <a:prstGeom prst="rect">
            <a:avLst/>
          </a:prstGeom>
        </p:spPr>
      </p:pic>
      <p:pic>
        <p:nvPicPr>
          <p:cNvPr id="33" name="Imagem 33" descr="Ícone&#10;&#10;Descrição gerada automaticamente">
            <a:extLst>
              <a:ext uri="{FF2B5EF4-FFF2-40B4-BE49-F238E27FC236}">
                <a16:creationId xmlns:a16="http://schemas.microsoft.com/office/drawing/2014/main" id="{1DBC42AD-287A-D747-3733-9687AAA7DD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0968" y="1187991"/>
            <a:ext cx="1837426" cy="1823049"/>
          </a:xfrm>
          <a:prstGeom prst="rect">
            <a:avLst/>
          </a:prstGeom>
        </p:spPr>
      </p:pic>
      <p:pic>
        <p:nvPicPr>
          <p:cNvPr id="16" name="Imagem 17" descr="Ícone&#10;&#10;Descrição gerada automaticamente">
            <a:extLst>
              <a:ext uri="{FF2B5EF4-FFF2-40B4-BE49-F238E27FC236}">
                <a16:creationId xmlns:a16="http://schemas.microsoft.com/office/drawing/2014/main" id="{76AD4436-50CD-2BFB-FE60-93060D8FF05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19161" y="3543764"/>
            <a:ext cx="1355574" cy="13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2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76D6F66-471D-085A-093C-676736D17810}"/>
              </a:ext>
            </a:extLst>
          </p:cNvPr>
          <p:cNvSpPr/>
          <p:nvPr/>
        </p:nvSpPr>
        <p:spPr>
          <a:xfrm rot="10800000">
            <a:off x="9742873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9" name="Gráfico 12" descr="Lista de Verificação com preenchimento sólido">
            <a:extLst>
              <a:ext uri="{FF2B5EF4-FFF2-40B4-BE49-F238E27FC236}">
                <a16:creationId xmlns:a16="http://schemas.microsoft.com/office/drawing/2014/main" id="{50E91361-31A2-5352-B220-CBAB22550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6329" y="5652246"/>
            <a:ext cx="430307" cy="43927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6A010-F5AE-5EB1-4F58-61914DAF56F5}"/>
              </a:ext>
            </a:extLst>
          </p:cNvPr>
          <p:cNvSpPr txBox="1"/>
          <p:nvPr/>
        </p:nvSpPr>
        <p:spPr>
          <a:xfrm>
            <a:off x="10629341" y="5725785"/>
            <a:ext cx="15597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SimSun"/>
                <a:ea typeface="SimSun"/>
                <a:cs typeface="Calibri"/>
              </a:rPr>
              <a:t>Metodologias</a:t>
            </a: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7925AA-0AAB-7D46-C93E-8ADD411598AF}"/>
              </a:ext>
            </a:extLst>
          </p:cNvPr>
          <p:cNvSpPr txBox="1"/>
          <p:nvPr/>
        </p:nvSpPr>
        <p:spPr>
          <a:xfrm>
            <a:off x="4150659" y="304800"/>
            <a:ext cx="4061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latin typeface="SimSun"/>
                <a:ea typeface="SimSun"/>
              </a:rPr>
              <a:t>Diagrama de Caso de Uso</a:t>
            </a:r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83F0A4-183C-8F7E-A0BE-7749CC7BDF72}"/>
              </a:ext>
            </a:extLst>
          </p:cNvPr>
          <p:cNvSpPr txBox="1"/>
          <p:nvPr/>
        </p:nvSpPr>
        <p:spPr>
          <a:xfrm>
            <a:off x="960111" y="228273"/>
            <a:ext cx="324174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Projeto Lógico:</a:t>
            </a:r>
          </a:p>
        </p:txBody>
      </p:sp>
      <p:pic>
        <p:nvPicPr>
          <p:cNvPr id="2" name="Imagem 12" descr="Diagrama&#10;&#10;Descrição gerada automaticamente">
            <a:extLst>
              <a:ext uri="{FF2B5EF4-FFF2-40B4-BE49-F238E27FC236}">
                <a16:creationId xmlns:a16="http://schemas.microsoft.com/office/drawing/2014/main" id="{94175240-E4A8-0923-4CBB-18240074BB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6121" y="1121712"/>
            <a:ext cx="6956610" cy="50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5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76D6F66-471D-085A-093C-676736D17810}"/>
              </a:ext>
            </a:extLst>
          </p:cNvPr>
          <p:cNvSpPr/>
          <p:nvPr/>
        </p:nvSpPr>
        <p:spPr>
          <a:xfrm rot="10800000">
            <a:off x="9742873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9" name="Gráfico 12" descr="Lista de Verificação com preenchimento sólido">
            <a:extLst>
              <a:ext uri="{FF2B5EF4-FFF2-40B4-BE49-F238E27FC236}">
                <a16:creationId xmlns:a16="http://schemas.microsoft.com/office/drawing/2014/main" id="{50E91361-31A2-5352-B220-CBAB22550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6329" y="5652246"/>
            <a:ext cx="430307" cy="43927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6A010-F5AE-5EB1-4F58-61914DAF56F5}"/>
              </a:ext>
            </a:extLst>
          </p:cNvPr>
          <p:cNvSpPr txBox="1"/>
          <p:nvPr/>
        </p:nvSpPr>
        <p:spPr>
          <a:xfrm>
            <a:off x="10629341" y="5725785"/>
            <a:ext cx="15597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SimSun"/>
                <a:ea typeface="SimSun"/>
                <a:cs typeface="Calibri"/>
              </a:rPr>
              <a:t>Metodologias</a:t>
            </a: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7925AA-0AAB-7D46-C93E-8ADD411598AF}"/>
              </a:ext>
            </a:extLst>
          </p:cNvPr>
          <p:cNvSpPr txBox="1"/>
          <p:nvPr/>
        </p:nvSpPr>
        <p:spPr>
          <a:xfrm>
            <a:off x="4150659" y="304800"/>
            <a:ext cx="4061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latin typeface="SimSun"/>
                <a:ea typeface="SimSun"/>
              </a:rPr>
              <a:t>Criação do Banco de Dados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83F0A4-183C-8F7E-A0BE-7749CC7BDF72}"/>
              </a:ext>
            </a:extLst>
          </p:cNvPr>
          <p:cNvSpPr txBox="1"/>
          <p:nvPr/>
        </p:nvSpPr>
        <p:spPr>
          <a:xfrm>
            <a:off x="1029383" y="216728"/>
            <a:ext cx="311474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Projeto Físico:</a:t>
            </a:r>
          </a:p>
        </p:txBody>
      </p:sp>
      <p:pic>
        <p:nvPicPr>
          <p:cNvPr id="2" name="Picture 17" descr="Text&#10;&#10;Description automatically generated">
            <a:extLst>
              <a:ext uri="{FF2B5EF4-FFF2-40B4-BE49-F238E27FC236}">
                <a16:creationId xmlns:a16="http://schemas.microsoft.com/office/drawing/2014/main" id="{2FA69106-6840-CA6F-DD7C-B23BFD1A0A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1" t="1" r="60377" b="91205"/>
          <a:stretch/>
        </p:blipFill>
        <p:spPr>
          <a:xfrm>
            <a:off x="1441077" y="2382139"/>
            <a:ext cx="3619873" cy="316901"/>
          </a:xfrm>
          <a:prstGeom prst="rect">
            <a:avLst/>
          </a:prstGeom>
        </p:spPr>
      </p:pic>
      <p:pic>
        <p:nvPicPr>
          <p:cNvPr id="18" name="Picture 20" descr="Text&#10;&#10;Description automatically generated">
            <a:extLst>
              <a:ext uri="{FF2B5EF4-FFF2-40B4-BE49-F238E27FC236}">
                <a16:creationId xmlns:a16="http://schemas.microsoft.com/office/drawing/2014/main" id="{892DF794-B387-02A1-672C-846B4217473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59116" b="93382"/>
          <a:stretch/>
        </p:blipFill>
        <p:spPr>
          <a:xfrm>
            <a:off x="6907508" y="2458055"/>
            <a:ext cx="3843415" cy="23600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B7C194-0344-19D0-F59D-7270764DCF3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96" y="2715553"/>
            <a:ext cx="1985404" cy="198540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074607E-01AA-4AA4-70A3-76FF151C34B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41" y="2823288"/>
            <a:ext cx="1987200" cy="19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2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76D6F66-471D-085A-093C-676736D17810}"/>
              </a:ext>
            </a:extLst>
          </p:cNvPr>
          <p:cNvSpPr/>
          <p:nvPr/>
        </p:nvSpPr>
        <p:spPr>
          <a:xfrm rot="10800000">
            <a:off x="9742873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9" name="Gráfico 12" descr="Lista de Verificação com preenchimento sólido">
            <a:extLst>
              <a:ext uri="{FF2B5EF4-FFF2-40B4-BE49-F238E27FC236}">
                <a16:creationId xmlns:a16="http://schemas.microsoft.com/office/drawing/2014/main" id="{50E91361-31A2-5352-B220-CBAB22550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6329" y="5652246"/>
            <a:ext cx="430307" cy="43927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6A010-F5AE-5EB1-4F58-61914DAF56F5}"/>
              </a:ext>
            </a:extLst>
          </p:cNvPr>
          <p:cNvSpPr txBox="1"/>
          <p:nvPr/>
        </p:nvSpPr>
        <p:spPr>
          <a:xfrm>
            <a:off x="10629341" y="5725785"/>
            <a:ext cx="15597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SimSun"/>
                <a:ea typeface="SimSun"/>
                <a:cs typeface="Calibri"/>
              </a:rPr>
              <a:t>Metodologias</a:t>
            </a: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7925AA-0AAB-7D46-C93E-8ADD411598AF}"/>
              </a:ext>
            </a:extLst>
          </p:cNvPr>
          <p:cNvSpPr txBox="1"/>
          <p:nvPr/>
        </p:nvSpPr>
        <p:spPr>
          <a:xfrm>
            <a:off x="4150659" y="304800"/>
            <a:ext cx="4061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latin typeface="SimSun"/>
                <a:ea typeface="SimSun"/>
              </a:rPr>
              <a:t>Criação do Banco de Dados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83F0A4-183C-8F7E-A0BE-7749CC7BDF72}"/>
              </a:ext>
            </a:extLst>
          </p:cNvPr>
          <p:cNvSpPr txBox="1"/>
          <p:nvPr/>
        </p:nvSpPr>
        <p:spPr>
          <a:xfrm>
            <a:off x="1064019" y="228273"/>
            <a:ext cx="295310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Projeto Físico:</a:t>
            </a:r>
          </a:p>
        </p:txBody>
      </p:sp>
      <p:pic>
        <p:nvPicPr>
          <p:cNvPr id="13" name="Picture 15" descr="Text&#10;&#10;Description automatically generated">
            <a:extLst>
              <a:ext uri="{FF2B5EF4-FFF2-40B4-BE49-F238E27FC236}">
                <a16:creationId xmlns:a16="http://schemas.microsoft.com/office/drawing/2014/main" id="{BCFC9F9B-9223-2BB8-DF03-3BCAFB8FA70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70885" b="89442"/>
          <a:stretch/>
        </p:blipFill>
        <p:spPr>
          <a:xfrm>
            <a:off x="1691153" y="1354592"/>
            <a:ext cx="3220979" cy="312533"/>
          </a:xfrm>
          <a:prstGeom prst="rect">
            <a:avLst/>
          </a:prstGeom>
        </p:spPr>
      </p:pic>
      <p:pic>
        <p:nvPicPr>
          <p:cNvPr id="16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1A742674-2F82-7D1A-84F0-DE0618C1F72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73272" b="94917"/>
          <a:stretch/>
        </p:blipFill>
        <p:spPr>
          <a:xfrm>
            <a:off x="7232804" y="1424614"/>
            <a:ext cx="2923242" cy="240268"/>
          </a:xfrm>
          <a:prstGeom prst="rect">
            <a:avLst/>
          </a:prstGeom>
        </p:spPr>
      </p:pic>
      <p:pic>
        <p:nvPicPr>
          <p:cNvPr id="2" name="Imagem 32" descr="Ícone&#10;&#10;Descrição gerada automaticamente">
            <a:extLst>
              <a:ext uri="{FF2B5EF4-FFF2-40B4-BE49-F238E27FC236}">
                <a16:creationId xmlns:a16="http://schemas.microsoft.com/office/drawing/2014/main" id="{D0352D32-CF77-9ACC-AE4A-8054F9AB5B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19325" y="1941269"/>
            <a:ext cx="1829698" cy="181532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50739CE-444C-EF93-D775-28FBCF75D67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359" y="1815359"/>
            <a:ext cx="1814400" cy="1814400"/>
          </a:xfrm>
          <a:prstGeom prst="rect">
            <a:avLst/>
          </a:prstGeom>
        </p:spPr>
      </p:pic>
      <p:pic>
        <p:nvPicPr>
          <p:cNvPr id="18" name="Picture 20" descr="Text&#10;&#10;Description automatically generated">
            <a:extLst>
              <a:ext uri="{FF2B5EF4-FFF2-40B4-BE49-F238E27FC236}">
                <a16:creationId xmlns:a16="http://schemas.microsoft.com/office/drawing/2014/main" id="{38A03144-B883-CB45-D04C-E4E185A43EC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64109" b="91972"/>
          <a:stretch/>
        </p:blipFill>
        <p:spPr>
          <a:xfrm>
            <a:off x="4218985" y="3717595"/>
            <a:ext cx="3505155" cy="308305"/>
          </a:xfrm>
          <a:prstGeom prst="rect">
            <a:avLst/>
          </a:prstGeom>
        </p:spPr>
      </p:pic>
      <p:pic>
        <p:nvPicPr>
          <p:cNvPr id="22" name="Imagem 21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F06B9EB-3836-500A-F633-4267B4AE626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96" y="4258733"/>
            <a:ext cx="1807200" cy="1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76D6F66-471D-085A-093C-676736D17810}"/>
              </a:ext>
            </a:extLst>
          </p:cNvPr>
          <p:cNvSpPr/>
          <p:nvPr/>
        </p:nvSpPr>
        <p:spPr>
          <a:xfrm rot="10800000">
            <a:off x="9742873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9" name="Gráfico 12" descr="Lista de Verificação com preenchimento sólido">
            <a:extLst>
              <a:ext uri="{FF2B5EF4-FFF2-40B4-BE49-F238E27FC236}">
                <a16:creationId xmlns:a16="http://schemas.microsoft.com/office/drawing/2014/main" id="{50E91361-31A2-5352-B220-CBAB22550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6329" y="5485978"/>
            <a:ext cx="430307" cy="43927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6A010-F5AE-5EB1-4F58-61914DAF56F5}"/>
              </a:ext>
            </a:extLst>
          </p:cNvPr>
          <p:cNvSpPr txBox="1"/>
          <p:nvPr/>
        </p:nvSpPr>
        <p:spPr>
          <a:xfrm>
            <a:off x="10629341" y="5725785"/>
            <a:ext cx="15597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SimSun"/>
                <a:ea typeface="SimSun"/>
                <a:cs typeface="Calibri"/>
              </a:rPr>
              <a:t>Metodologias</a:t>
            </a: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7925AA-0AAB-7D46-C93E-8ADD411598AF}"/>
              </a:ext>
            </a:extLst>
          </p:cNvPr>
          <p:cNvSpPr txBox="1"/>
          <p:nvPr/>
        </p:nvSpPr>
        <p:spPr>
          <a:xfrm>
            <a:off x="4150659" y="304800"/>
            <a:ext cx="4061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Código conectando ao Banco de dados</a:t>
            </a:r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83F0A4-183C-8F7E-A0BE-7749CC7BDF72}"/>
              </a:ext>
            </a:extLst>
          </p:cNvPr>
          <p:cNvSpPr txBox="1"/>
          <p:nvPr/>
        </p:nvSpPr>
        <p:spPr>
          <a:xfrm>
            <a:off x="1110201" y="228273"/>
            <a:ext cx="257210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Implementação:</a:t>
            </a:r>
          </a:p>
        </p:txBody>
      </p:sp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008E6542-BAD1-5D51-457E-008C98E475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21" y="3264201"/>
            <a:ext cx="2160000" cy="2160000"/>
          </a:xfrm>
          <a:prstGeom prst="rect">
            <a:avLst/>
          </a:prstGeom>
        </p:spPr>
      </p:pic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4D47D0B1-81B7-0C87-2F14-4A93004DC0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36" y="3232579"/>
            <a:ext cx="2160000" cy="2160000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12F78583-6B5F-BA51-C3ED-D0698411E69A}"/>
              </a:ext>
            </a:extLst>
          </p:cNvPr>
          <p:cNvSpPr txBox="1"/>
          <p:nvPr/>
        </p:nvSpPr>
        <p:spPr>
          <a:xfrm>
            <a:off x="1821323" y="2479368"/>
            <a:ext cx="854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(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localhost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”</a:t>
            </a:r>
            <a:r>
              <a:rPr lang="pt-BR" dirty="0"/>
              <a:t>,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”id19478268_jade”</a:t>
            </a:r>
            <a:r>
              <a:rPr lang="pt-BR" dirty="0"/>
              <a:t>,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“4qUa#H\{[5n+XJ)1”</a:t>
            </a:r>
            <a:r>
              <a:rPr lang="pt-BR" dirty="0"/>
              <a:t>,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“id19478268_plataforma_jade”</a:t>
            </a:r>
            <a:r>
              <a:rPr lang="pt-BR" dirty="0"/>
              <a:t>)</a:t>
            </a:r>
          </a:p>
        </p:txBody>
      </p:sp>
      <p:pic>
        <p:nvPicPr>
          <p:cNvPr id="40" name="Imagem 39" descr="Forma&#10;&#10;Descrição gerada automaticamente com confiança baixa">
            <a:extLst>
              <a:ext uri="{FF2B5EF4-FFF2-40B4-BE49-F238E27FC236}">
                <a16:creationId xmlns:a16="http://schemas.microsoft.com/office/drawing/2014/main" id="{14C6C5B0-551F-CBF4-CBC0-3C65F1C3958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97" y="3553110"/>
            <a:ext cx="1080000" cy="1080000"/>
          </a:xfrm>
          <a:prstGeom prst="rect">
            <a:avLst/>
          </a:prstGeom>
        </p:spPr>
      </p:pic>
      <p:pic>
        <p:nvPicPr>
          <p:cNvPr id="41" name="Imagem 40" descr="Forma&#10;&#10;Descrição gerada automaticamente com confiança baixa">
            <a:extLst>
              <a:ext uri="{FF2B5EF4-FFF2-40B4-BE49-F238E27FC236}">
                <a16:creationId xmlns:a16="http://schemas.microsoft.com/office/drawing/2014/main" id="{5AEB62ED-E2EB-3314-9492-23994BFD57F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5957" y="4018279"/>
            <a:ext cx="1080001" cy="1080000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EBEAF356-1D87-A6F4-FBAB-0444802216BA}"/>
              </a:ext>
            </a:extLst>
          </p:cNvPr>
          <p:cNvSpPr/>
          <p:nvPr/>
        </p:nvSpPr>
        <p:spPr>
          <a:xfrm>
            <a:off x="5098341" y="4136199"/>
            <a:ext cx="155357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DE78E977-896C-2AED-9AD3-1FD43A3FD902}"/>
              </a:ext>
            </a:extLst>
          </p:cNvPr>
          <p:cNvCxnSpPr>
            <a:cxnSpLocks/>
          </p:cNvCxnSpPr>
          <p:nvPr/>
        </p:nvCxnSpPr>
        <p:spPr>
          <a:xfrm flipH="1">
            <a:off x="3486751" y="4312579"/>
            <a:ext cx="4860000" cy="0"/>
          </a:xfrm>
          <a:prstGeom prst="line">
            <a:avLst/>
          </a:prstGeom>
          <a:ln w="3810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32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76D6F66-471D-085A-093C-676736D17810}"/>
              </a:ext>
            </a:extLst>
          </p:cNvPr>
          <p:cNvSpPr/>
          <p:nvPr/>
        </p:nvSpPr>
        <p:spPr>
          <a:xfrm rot="10800000">
            <a:off x="9742873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9" name="Gráfico 12" descr="Lista de Verificação com preenchimento sólido">
            <a:extLst>
              <a:ext uri="{FF2B5EF4-FFF2-40B4-BE49-F238E27FC236}">
                <a16:creationId xmlns:a16="http://schemas.microsoft.com/office/drawing/2014/main" id="{50E91361-31A2-5352-B220-CBAB22550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6329" y="5652246"/>
            <a:ext cx="430307" cy="43927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6A010-F5AE-5EB1-4F58-61914DAF56F5}"/>
              </a:ext>
            </a:extLst>
          </p:cNvPr>
          <p:cNvSpPr txBox="1"/>
          <p:nvPr/>
        </p:nvSpPr>
        <p:spPr>
          <a:xfrm>
            <a:off x="10629341" y="5725785"/>
            <a:ext cx="15597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SimSun"/>
                <a:ea typeface="SimSun"/>
                <a:cs typeface="Calibri"/>
              </a:rPr>
              <a:t>Metodologias</a:t>
            </a:r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83F0A4-183C-8F7E-A0BE-7749CC7BDF72}"/>
              </a:ext>
            </a:extLst>
          </p:cNvPr>
          <p:cNvSpPr txBox="1"/>
          <p:nvPr/>
        </p:nvSpPr>
        <p:spPr>
          <a:xfrm>
            <a:off x="1110201" y="228273"/>
            <a:ext cx="257210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Conclusão: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4C84959F-BD2F-5429-8FB4-FE79521451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9533" y="1381664"/>
            <a:ext cx="1377351" cy="1348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32A811-0D9B-5DBA-8D5C-F887B8B3EA68}"/>
              </a:ext>
            </a:extLst>
          </p:cNvPr>
          <p:cNvSpPr txBox="1"/>
          <p:nvPr/>
        </p:nvSpPr>
        <p:spPr>
          <a:xfrm>
            <a:off x="1257859" y="1300991"/>
            <a:ext cx="34374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Calibri"/>
              </a:rPr>
              <a:t>   </a:t>
            </a:r>
            <a:r>
              <a:rPr lang="en-US" sz="1600" err="1">
                <a:latin typeface="Arial"/>
                <a:cs typeface="Calibri"/>
              </a:rPr>
              <a:t>Concluindo</a:t>
            </a:r>
            <a:r>
              <a:rPr lang="en-US" sz="1600">
                <a:latin typeface="Arial"/>
                <a:cs typeface="Calibri"/>
              </a:rPr>
              <a:t>:</a:t>
            </a:r>
            <a:endParaRPr lang="en-US" err="1">
              <a:latin typeface="Calibri" panose="020F0502020204030204"/>
              <a:cs typeface="Calibri"/>
            </a:endParaRPr>
          </a:p>
          <a:p>
            <a:r>
              <a:rPr lang="en-US" sz="1600">
                <a:latin typeface="Arial"/>
                <a:cs typeface="Calibri"/>
              </a:rPr>
              <a:t>O site JADE </a:t>
            </a:r>
            <a:r>
              <a:rPr lang="en-US" sz="1600" err="1">
                <a:latin typeface="Arial"/>
                <a:cs typeface="Calibri"/>
              </a:rPr>
              <a:t>foi</a:t>
            </a:r>
            <a:r>
              <a:rPr lang="en-US" sz="1600">
                <a:latin typeface="Arial"/>
                <a:cs typeface="Calibri"/>
              </a:rPr>
              <a:t> </a:t>
            </a:r>
            <a:r>
              <a:rPr lang="en-US" sz="1600" err="1">
                <a:latin typeface="Arial"/>
                <a:cs typeface="Calibri"/>
              </a:rPr>
              <a:t>desenvolvido</a:t>
            </a:r>
            <a:r>
              <a:rPr lang="en-US" sz="1600">
                <a:latin typeface="Arial"/>
                <a:cs typeface="Calibri"/>
              </a:rPr>
              <a:t> para auxiliar </a:t>
            </a:r>
            <a:r>
              <a:rPr lang="en-US" sz="1600" err="1">
                <a:latin typeface="Arial"/>
                <a:cs typeface="Calibri"/>
              </a:rPr>
              <a:t>os</a:t>
            </a:r>
            <a:r>
              <a:rPr lang="en-US" sz="1600">
                <a:latin typeface="Arial"/>
                <a:cs typeface="Calibri"/>
              </a:rPr>
              <a:t> </a:t>
            </a:r>
            <a:r>
              <a:rPr lang="en-US" sz="1600" err="1">
                <a:latin typeface="Arial"/>
                <a:cs typeface="Calibri"/>
              </a:rPr>
              <a:t>alunos</a:t>
            </a:r>
            <a:r>
              <a:rPr lang="en-US" sz="1600">
                <a:latin typeface="Arial"/>
                <a:cs typeface="Calibri"/>
              </a:rPr>
              <a:t> da ETEC </a:t>
            </a:r>
            <a:r>
              <a:rPr lang="en-US" sz="1600" err="1">
                <a:latin typeface="Arial"/>
                <a:cs typeface="Calibri"/>
              </a:rPr>
              <a:t>nos</a:t>
            </a:r>
            <a:r>
              <a:rPr lang="en-US" sz="1600">
                <a:latin typeface="Arial"/>
                <a:cs typeface="Calibri"/>
              </a:rPr>
              <a:t> </a:t>
            </a:r>
            <a:r>
              <a:rPr lang="en-US" sz="1600" err="1">
                <a:latin typeface="Arial"/>
                <a:cs typeface="Calibri"/>
              </a:rPr>
              <a:t>estudos</a:t>
            </a:r>
            <a:r>
              <a:rPr lang="en-US" sz="1600">
                <a:latin typeface="Arial"/>
                <a:cs typeface="Calibri"/>
              </a:rPr>
              <a:t> e </a:t>
            </a:r>
            <a:r>
              <a:rPr lang="en-US" sz="1600" err="1">
                <a:latin typeface="Arial"/>
                <a:cs typeface="Calibri"/>
              </a:rPr>
              <a:t>tarefas</a:t>
            </a:r>
            <a:r>
              <a:rPr lang="en-US" sz="1600">
                <a:latin typeface="Arial"/>
                <a:cs typeface="Calibri"/>
              </a:rPr>
              <a:t> </a:t>
            </a:r>
            <a:r>
              <a:rPr lang="en-US" sz="1600" err="1">
                <a:latin typeface="Arial"/>
                <a:cs typeface="Calibri"/>
              </a:rPr>
              <a:t>escolares</a:t>
            </a:r>
            <a:r>
              <a:rPr lang="en-US" sz="1600">
                <a:latin typeface="Arial"/>
                <a:cs typeface="Calibri"/>
              </a:rPr>
              <a:t> do </a:t>
            </a:r>
            <a:r>
              <a:rPr lang="en-US" sz="1600" err="1">
                <a:latin typeface="Arial"/>
                <a:cs typeface="Calibri"/>
              </a:rPr>
              <a:t>dia</a:t>
            </a:r>
            <a:r>
              <a:rPr lang="en-US" sz="1600">
                <a:latin typeface="Arial"/>
                <a:cs typeface="Calibri"/>
              </a:rPr>
              <a:t> a dia.</a:t>
            </a:r>
            <a:endParaRPr lang="en-US">
              <a:cs typeface="Calibri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019AC94-1896-708D-5609-5595C367E5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90626" y="4932872"/>
            <a:ext cx="1219200" cy="1219200"/>
          </a:xfrm>
          <a:prstGeom prst="rect">
            <a:avLst/>
          </a:prstGeom>
        </p:spPr>
      </p:pic>
      <p:sp>
        <p:nvSpPr>
          <p:cNvPr id="18" name="Seta: Dobrada 37">
            <a:extLst>
              <a:ext uri="{FF2B5EF4-FFF2-40B4-BE49-F238E27FC236}">
                <a16:creationId xmlns:a16="http://schemas.microsoft.com/office/drawing/2014/main" id="{244B5B0D-8516-86FA-4DE2-8B929737C4E8}"/>
              </a:ext>
            </a:extLst>
          </p:cNvPr>
          <p:cNvSpPr/>
          <p:nvPr/>
        </p:nvSpPr>
        <p:spPr>
          <a:xfrm flipV="1">
            <a:off x="1950757" y="2730741"/>
            <a:ext cx="313765" cy="466165"/>
          </a:xfrm>
          <a:prstGeom prst="ben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83C88-0023-0D3C-48ED-D7CD1C3D1722}"/>
              </a:ext>
            </a:extLst>
          </p:cNvPr>
          <p:cNvSpPr txBox="1"/>
          <p:nvPr/>
        </p:nvSpPr>
        <p:spPr>
          <a:xfrm>
            <a:off x="2658533" y="2929466"/>
            <a:ext cx="30818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Calibri"/>
              </a:rPr>
              <a:t>Como </a:t>
            </a:r>
            <a:r>
              <a:rPr lang="en-US" sz="1600" err="1">
                <a:latin typeface="Arial"/>
                <a:cs typeface="Calibri"/>
              </a:rPr>
              <a:t>alternativa</a:t>
            </a:r>
            <a:r>
              <a:rPr lang="en-US" sz="1600">
                <a:latin typeface="Arial"/>
                <a:cs typeface="Calibri"/>
              </a:rPr>
              <a:t> </a:t>
            </a:r>
            <a:r>
              <a:rPr lang="en-US" sz="1600" err="1">
                <a:latin typeface="Arial"/>
                <a:cs typeface="Calibri"/>
              </a:rPr>
              <a:t>ao</a:t>
            </a:r>
            <a:r>
              <a:rPr lang="en-US" sz="1600">
                <a:latin typeface="Arial"/>
                <a:cs typeface="Calibri"/>
              </a:rPr>
              <a:t> Microsoft  Teams, </a:t>
            </a:r>
            <a:r>
              <a:rPr lang="en-US" sz="1600" err="1">
                <a:latin typeface="Arial"/>
                <a:cs typeface="Calibri"/>
              </a:rPr>
              <a:t>facilitando</a:t>
            </a:r>
            <a:r>
              <a:rPr lang="en-US" sz="1600">
                <a:latin typeface="Arial"/>
                <a:cs typeface="Calibri"/>
              </a:rPr>
              <a:t> a </a:t>
            </a:r>
            <a:r>
              <a:rPr lang="en-US" sz="1600" err="1">
                <a:latin typeface="Arial"/>
                <a:cs typeface="Calibri"/>
              </a:rPr>
              <a:t>comunicação</a:t>
            </a:r>
            <a:r>
              <a:rPr lang="en-US" sz="1600">
                <a:latin typeface="Arial"/>
                <a:cs typeface="Calibri"/>
              </a:rPr>
              <a:t> aluno-professor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AD5C168E-76C9-7ADE-F81F-513BABF476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4777" y="3121324"/>
            <a:ext cx="1377352" cy="13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ED87D8-40A0-2DF7-F537-BE57F781ED02}"/>
              </a:ext>
            </a:extLst>
          </p:cNvPr>
          <p:cNvSpPr txBox="1"/>
          <p:nvPr/>
        </p:nvSpPr>
        <p:spPr>
          <a:xfrm>
            <a:off x="1681701" y="228273"/>
            <a:ext cx="13242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Vídeo:</a:t>
            </a:r>
          </a:p>
        </p:txBody>
      </p:sp>
      <p:pic>
        <p:nvPicPr>
          <p:cNvPr id="2" name="VideoTCCDefinitivo">
            <a:hlinkClick r:id="" action="ppaction://media"/>
            <a:extLst>
              <a:ext uri="{FF2B5EF4-FFF2-40B4-BE49-F238E27FC236}">
                <a16:creationId xmlns:a16="http://schemas.microsoft.com/office/drawing/2014/main" id="{8944D5C1-02C3-F3E3-336F-47DA9F2522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681701" y="1142673"/>
            <a:ext cx="8751412" cy="49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pic>
        <p:nvPicPr>
          <p:cNvPr id="5" name="Imagem 8" descr="Desenho de uma pessoa&#10;&#10;Descrição gerada automaticamente">
            <a:extLst>
              <a:ext uri="{FF2B5EF4-FFF2-40B4-BE49-F238E27FC236}">
                <a16:creationId xmlns:a16="http://schemas.microsoft.com/office/drawing/2014/main" id="{C7C39F7F-0700-F56D-2307-2A4258C10E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7482" y="1005448"/>
            <a:ext cx="2695575" cy="2695575"/>
          </a:xfrm>
          <a:prstGeom prst="rect">
            <a:avLst/>
          </a:prstGeom>
        </p:spPr>
      </p:pic>
      <p:pic>
        <p:nvPicPr>
          <p:cNvPr id="9" name="Imagem 12">
            <a:extLst>
              <a:ext uri="{FF2B5EF4-FFF2-40B4-BE49-F238E27FC236}">
                <a16:creationId xmlns:a16="http://schemas.microsoft.com/office/drawing/2014/main" id="{227DB7C5-1CEF-7905-F647-0234C006F2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9420" y="3710547"/>
            <a:ext cx="2171700" cy="2162175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A2696C84-91B3-4465-4C10-4C1F023565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14428" y="1105460"/>
            <a:ext cx="2505075" cy="2495550"/>
          </a:xfrm>
          <a:prstGeom prst="rect">
            <a:avLst/>
          </a:prstGeom>
        </p:spPr>
      </p:pic>
      <p:pic>
        <p:nvPicPr>
          <p:cNvPr id="14" name="Imagem 14" descr="Desenho de uma pessoa&#10;&#10;Descrição gerada automaticamente">
            <a:extLst>
              <a:ext uri="{FF2B5EF4-FFF2-40B4-BE49-F238E27FC236}">
                <a16:creationId xmlns:a16="http://schemas.microsoft.com/office/drawing/2014/main" id="{159D2F24-908B-7590-21DE-429572F0B02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1565" y="3509403"/>
            <a:ext cx="2590800" cy="2600325"/>
          </a:xfrm>
          <a:prstGeom prst="rect">
            <a:avLst/>
          </a:prstGeom>
        </p:spPr>
      </p:pic>
      <p:sp>
        <p:nvSpPr>
          <p:cNvPr id="15" name="CaixaDeTexto 1">
            <a:extLst>
              <a:ext uri="{FF2B5EF4-FFF2-40B4-BE49-F238E27FC236}">
                <a16:creationId xmlns:a16="http://schemas.microsoft.com/office/drawing/2014/main" id="{6677BEB3-D0E6-B612-F85F-70B3D23DA92F}"/>
              </a:ext>
            </a:extLst>
          </p:cNvPr>
          <p:cNvSpPr txBox="1"/>
          <p:nvPr/>
        </p:nvSpPr>
        <p:spPr>
          <a:xfrm>
            <a:off x="1216013" y="87282"/>
            <a:ext cx="3430408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b="1" i="1">
                <a:latin typeface="Consolas"/>
                <a:ea typeface="SimSun"/>
                <a:cs typeface="Calibri"/>
              </a:rPr>
              <a:t>Integrantes</a:t>
            </a:r>
            <a:r>
              <a:rPr lang="pt-BR" sz="3600" b="1" i="1">
                <a:latin typeface="SimSun"/>
                <a:ea typeface="SimSun"/>
                <a:cs typeface="Calibri"/>
              </a:rPr>
              <a:t>:</a:t>
            </a:r>
          </a:p>
        </p:txBody>
      </p:sp>
      <p:sp>
        <p:nvSpPr>
          <p:cNvPr id="16" name="CaixaDeTexto 1">
            <a:extLst>
              <a:ext uri="{FF2B5EF4-FFF2-40B4-BE49-F238E27FC236}">
                <a16:creationId xmlns:a16="http://schemas.microsoft.com/office/drawing/2014/main" id="{320BF4BD-B654-AB63-98FA-493123224BC4}"/>
              </a:ext>
            </a:extLst>
          </p:cNvPr>
          <p:cNvSpPr txBox="1"/>
          <p:nvPr/>
        </p:nvSpPr>
        <p:spPr>
          <a:xfrm>
            <a:off x="3792070" y="1828799"/>
            <a:ext cx="13716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cs typeface="Calibri"/>
              </a:rPr>
              <a:t>Andressa </a:t>
            </a:r>
            <a:r>
              <a:rPr lang="pt-BR" err="1">
                <a:cs typeface="Calibri"/>
              </a:rPr>
              <a:t>Cristiny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FC1D87E2-8ED4-0840-2FA1-2A0A2803C128}"/>
              </a:ext>
            </a:extLst>
          </p:cNvPr>
          <p:cNvSpPr txBox="1"/>
          <p:nvPr/>
        </p:nvSpPr>
        <p:spPr>
          <a:xfrm>
            <a:off x="3792070" y="4285129"/>
            <a:ext cx="128195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ea typeface="+mn-lt"/>
                <a:cs typeface="+mn-lt"/>
              </a:rPr>
              <a:t>Bárbara Ellen</a:t>
            </a:r>
          </a:p>
        </p:txBody>
      </p:sp>
      <p:sp>
        <p:nvSpPr>
          <p:cNvPr id="21" name="CaixaDeTexto 1">
            <a:extLst>
              <a:ext uri="{FF2B5EF4-FFF2-40B4-BE49-F238E27FC236}">
                <a16:creationId xmlns:a16="http://schemas.microsoft.com/office/drawing/2014/main" id="{43773099-6351-C112-F3AF-A7FF0F216A89}"/>
              </a:ext>
            </a:extLst>
          </p:cNvPr>
          <p:cNvSpPr txBox="1"/>
          <p:nvPr/>
        </p:nvSpPr>
        <p:spPr>
          <a:xfrm>
            <a:off x="7924799" y="1801905"/>
            <a:ext cx="104887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cs typeface="Calibri"/>
              </a:rPr>
              <a:t>João Vítor</a:t>
            </a:r>
            <a:endParaRPr lang="pt-BR"/>
          </a:p>
        </p:txBody>
      </p:sp>
      <p:sp>
        <p:nvSpPr>
          <p:cNvPr id="22" name="CaixaDeTexto 1">
            <a:extLst>
              <a:ext uri="{FF2B5EF4-FFF2-40B4-BE49-F238E27FC236}">
                <a16:creationId xmlns:a16="http://schemas.microsoft.com/office/drawing/2014/main" id="{A5FB709E-27A3-7C59-01A7-F3DE88F92014}"/>
              </a:ext>
            </a:extLst>
          </p:cNvPr>
          <p:cNvSpPr txBox="1"/>
          <p:nvPr/>
        </p:nvSpPr>
        <p:spPr>
          <a:xfrm>
            <a:off x="7987553" y="4285128"/>
            <a:ext cx="1138517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cs typeface="Calibri"/>
              </a:rPr>
              <a:t>Luiz Fernando</a:t>
            </a:r>
            <a:endParaRPr lang="pt-BR"/>
          </a:p>
        </p:txBody>
      </p:sp>
      <p:sp>
        <p:nvSpPr>
          <p:cNvPr id="23" name="Seta: Pentágono 22">
            <a:extLst>
              <a:ext uri="{FF2B5EF4-FFF2-40B4-BE49-F238E27FC236}">
                <a16:creationId xmlns:a16="http://schemas.microsoft.com/office/drawing/2014/main" id="{7D89FB6F-88A2-63C9-09DC-31B5BFF1F54C}"/>
              </a:ext>
            </a:extLst>
          </p:cNvPr>
          <p:cNvSpPr/>
          <p:nvPr/>
        </p:nvSpPr>
        <p:spPr>
          <a:xfrm rot="10800000">
            <a:off x="9742872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9" name="Gráfico 26" descr="Usuários com preenchimento sólido">
            <a:extLst>
              <a:ext uri="{FF2B5EF4-FFF2-40B4-BE49-F238E27FC236}">
                <a16:creationId xmlns:a16="http://schemas.microsoft.com/office/drawing/2014/main" id="{07A505E5-4F8C-A64C-35B6-2D3C89ED4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7717" y="1465727"/>
            <a:ext cx="591671" cy="60063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EC4FD5-F54B-DEAE-83F3-4F0E0FC4C672}"/>
              </a:ext>
            </a:extLst>
          </p:cNvPr>
          <p:cNvSpPr txBox="1"/>
          <p:nvPr/>
        </p:nvSpPr>
        <p:spPr>
          <a:xfrm>
            <a:off x="10685929" y="1586754"/>
            <a:ext cx="1568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SimSun"/>
              </a:rPr>
              <a:t>Integrantes</a:t>
            </a:r>
            <a:r>
              <a:rPr lang="pt-BR">
                <a:latin typeface="SimSun"/>
                <a:ea typeface="SimSun"/>
              </a:rPr>
              <a:t>​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1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A1BD4934-8FE6-C5C3-24DD-D3039B4F089B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46542" y="4710952"/>
            <a:ext cx="385482" cy="385483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CC18C90D-52B0-0D3F-6477-DB0630859642}"/>
              </a:ext>
            </a:extLst>
          </p:cNvPr>
          <p:cNvSpPr/>
          <p:nvPr/>
        </p:nvSpPr>
        <p:spPr>
          <a:xfrm rot="10800000">
            <a:off x="9742872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5" name="Gráfico 27" descr="Na mosca com preenchimento sólido">
            <a:extLst>
              <a:ext uri="{FF2B5EF4-FFF2-40B4-BE49-F238E27FC236}">
                <a16:creationId xmlns:a16="http://schemas.microsoft.com/office/drawing/2014/main" id="{48A37DC2-7A98-A799-072E-93F41835C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2540" y="2586318"/>
            <a:ext cx="466165" cy="4661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EC4FD5-F54B-DEAE-83F3-4F0E0FC4C672}"/>
              </a:ext>
            </a:extLst>
          </p:cNvPr>
          <p:cNvSpPr txBox="1"/>
          <p:nvPr/>
        </p:nvSpPr>
        <p:spPr>
          <a:xfrm>
            <a:off x="10856259" y="2644590"/>
            <a:ext cx="120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SimSun"/>
                <a:ea typeface="SimSun"/>
              </a:rPr>
              <a:t>Objetivo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BAFF1CF-1C51-7754-454F-6373F22EFFA7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AEBAFF5-2F65-A435-DAEE-208CB390A969}"/>
              </a:ext>
            </a:extLst>
          </p:cNvPr>
          <p:cNvSpPr txBox="1"/>
          <p:nvPr/>
        </p:nvSpPr>
        <p:spPr>
          <a:xfrm>
            <a:off x="1457108" y="228273"/>
            <a:ext cx="328031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Objetivo: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0C7B526-7E49-C74C-86DD-D7421578073C}"/>
              </a:ext>
            </a:extLst>
          </p:cNvPr>
          <p:cNvSpPr txBox="1"/>
          <p:nvPr/>
        </p:nvSpPr>
        <p:spPr>
          <a:xfrm>
            <a:off x="1382805" y="1169895"/>
            <a:ext cx="29785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latin typeface="Arial"/>
                <a:ea typeface="+mn-lt"/>
                <a:cs typeface="+mn-lt"/>
              </a:rPr>
              <a:t>A plataforma Jade é uma alternativa para outros aplicativos de ensino virtual. No Jade, são usadas as tecnologias para:</a:t>
            </a:r>
            <a:endParaRPr lang="en-US" dirty="0">
              <a:latin typeface="Arial"/>
            </a:endParaRP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2CD1521-4A62-AC84-E477-D1AF67DA8C28}"/>
              </a:ext>
            </a:extLst>
          </p:cNvPr>
          <p:cNvSpPr txBox="1"/>
          <p:nvPr/>
        </p:nvSpPr>
        <p:spPr>
          <a:xfrm>
            <a:off x="2733512" y="3976426"/>
            <a:ext cx="36403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pt-BR" sz="1600" dirty="0">
                <a:latin typeface="Arial"/>
                <a:cs typeface="Arial"/>
              </a:rPr>
              <a:t>Acesso fácil aos arquivos do conteúdo da aula​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B94B453-4A54-C1A8-7321-DAC36E834F2B}"/>
              </a:ext>
            </a:extLst>
          </p:cNvPr>
          <p:cNvSpPr txBox="1"/>
          <p:nvPr/>
        </p:nvSpPr>
        <p:spPr>
          <a:xfrm>
            <a:off x="2223248" y="2641263"/>
            <a:ext cx="3013587" cy="843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latin typeface="Arial"/>
              </a:rPr>
              <a:t>Utilizar chats para esclarecer dúvidas sobre o conteúdo das aulas</a:t>
            </a:r>
            <a:endParaRPr lang="pt-BR" sz="1600" dirty="0">
              <a:cs typeface="Calibri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180AF00-2C9E-56EB-B14E-30C7BA4D3D30}"/>
              </a:ext>
            </a:extLst>
          </p:cNvPr>
          <p:cNvSpPr txBox="1"/>
          <p:nvPr/>
        </p:nvSpPr>
        <p:spPr>
          <a:xfrm>
            <a:off x="4007224" y="517263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latin typeface="Arial"/>
              </a:rPr>
              <a:t>Visualização do calendário de aulas</a:t>
            </a:r>
            <a:endParaRPr lang="pt-BR" sz="1600" dirty="0">
              <a:cs typeface="Calibri"/>
            </a:endParaRPr>
          </a:p>
        </p:txBody>
      </p:sp>
      <p:sp>
        <p:nvSpPr>
          <p:cNvPr id="38" name="Seta: Dobrada 37">
            <a:extLst>
              <a:ext uri="{FF2B5EF4-FFF2-40B4-BE49-F238E27FC236}">
                <a16:creationId xmlns:a16="http://schemas.microsoft.com/office/drawing/2014/main" id="{071BFB10-5075-69AD-3D66-419E9602837D}"/>
              </a:ext>
            </a:extLst>
          </p:cNvPr>
          <p:cNvSpPr/>
          <p:nvPr/>
        </p:nvSpPr>
        <p:spPr>
          <a:xfrm flipV="1">
            <a:off x="1735096" y="2644477"/>
            <a:ext cx="313765" cy="466165"/>
          </a:xfrm>
          <a:prstGeom prst="ben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Seta: Dobrada 38">
            <a:extLst>
              <a:ext uri="{FF2B5EF4-FFF2-40B4-BE49-F238E27FC236}">
                <a16:creationId xmlns:a16="http://schemas.microsoft.com/office/drawing/2014/main" id="{EDCA3C5E-292A-38B0-9F88-31D34B2F07DF}"/>
              </a:ext>
            </a:extLst>
          </p:cNvPr>
          <p:cNvSpPr/>
          <p:nvPr/>
        </p:nvSpPr>
        <p:spPr>
          <a:xfrm flipV="1">
            <a:off x="2730178" y="3971253"/>
            <a:ext cx="313765" cy="466165"/>
          </a:xfrm>
          <a:prstGeom prst="ben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Seta: Dobrada 39">
            <a:extLst>
              <a:ext uri="{FF2B5EF4-FFF2-40B4-BE49-F238E27FC236}">
                <a16:creationId xmlns:a16="http://schemas.microsoft.com/office/drawing/2014/main" id="{50138BDB-AFEA-3933-DDAA-C6DE9EEE0F9B}"/>
              </a:ext>
            </a:extLst>
          </p:cNvPr>
          <p:cNvSpPr/>
          <p:nvPr/>
        </p:nvSpPr>
        <p:spPr>
          <a:xfrm flipV="1">
            <a:off x="3492178" y="5235276"/>
            <a:ext cx="313765" cy="466165"/>
          </a:xfrm>
          <a:prstGeom prst="ben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8FB2C2B4-55E6-C2CA-82FF-0BC6B77691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90303" y="2512140"/>
            <a:ext cx="1182330" cy="119462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40431396-F1B9-C3F7-7865-0BBDFCFD56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4304" y="4392563"/>
            <a:ext cx="1403555" cy="1342103"/>
          </a:xfrm>
          <a:prstGeom prst="rect">
            <a:avLst/>
          </a:prstGeom>
        </p:spPr>
      </p:pic>
      <p:pic>
        <p:nvPicPr>
          <p:cNvPr id="15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9B158C-2437-5A36-E18D-2BD00CA7F0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5916" y="968326"/>
            <a:ext cx="1637072" cy="14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A1BD4934-8FE6-C5C3-24DD-D3039B4F089B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46542" y="4710952"/>
            <a:ext cx="385482" cy="385483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CC18C90D-52B0-0D3F-6477-DB0630859642}"/>
              </a:ext>
            </a:extLst>
          </p:cNvPr>
          <p:cNvSpPr/>
          <p:nvPr/>
        </p:nvSpPr>
        <p:spPr>
          <a:xfrm rot="10800000">
            <a:off x="9742872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5" name="Gráfico 27" descr="Na mosca com preenchimento sólido">
            <a:extLst>
              <a:ext uri="{FF2B5EF4-FFF2-40B4-BE49-F238E27FC236}">
                <a16:creationId xmlns:a16="http://schemas.microsoft.com/office/drawing/2014/main" id="{48A37DC2-7A98-A799-072E-93F41835C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2540" y="2586318"/>
            <a:ext cx="466165" cy="4661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EC4FD5-F54B-DEAE-83F3-4F0E0FC4C672}"/>
              </a:ext>
            </a:extLst>
          </p:cNvPr>
          <p:cNvSpPr txBox="1"/>
          <p:nvPr/>
        </p:nvSpPr>
        <p:spPr>
          <a:xfrm>
            <a:off x="10856259" y="2644590"/>
            <a:ext cx="120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SimSun"/>
                <a:ea typeface="SimSun"/>
              </a:rPr>
              <a:t>Objetivo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BAFF1CF-1C51-7754-454F-6373F22EFFA7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AEBAFF5-2F65-A435-DAEE-208CB390A969}"/>
              </a:ext>
            </a:extLst>
          </p:cNvPr>
          <p:cNvSpPr txBox="1"/>
          <p:nvPr/>
        </p:nvSpPr>
        <p:spPr>
          <a:xfrm>
            <a:off x="1422472" y="228273"/>
            <a:ext cx="292389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Objetivo: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0C7B526-7E49-C74C-86DD-D7421578073C}"/>
              </a:ext>
            </a:extLst>
          </p:cNvPr>
          <p:cNvSpPr txBox="1"/>
          <p:nvPr/>
        </p:nvSpPr>
        <p:spPr>
          <a:xfrm>
            <a:off x="1363453" y="148284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latin typeface="Arial"/>
                <a:cs typeface="Arial"/>
              </a:rPr>
              <a:t>O Programa foi pensado no contexto da pandemia da COVID-19</a:t>
            </a:r>
            <a:endParaRPr lang="en-US" dirty="0"/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5B94B453-4A54-C1A8-7321-DAC36E834F2B}"/>
              </a:ext>
            </a:extLst>
          </p:cNvPr>
          <p:cNvSpPr txBox="1"/>
          <p:nvPr/>
        </p:nvSpPr>
        <p:spPr>
          <a:xfrm>
            <a:off x="2122396" y="282164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Arial"/>
              </a:rPr>
              <a:t>Alternativa para a ETEC do Microsoft Teams </a:t>
            </a:r>
            <a:endParaRPr lang="pt-BR" sz="1600">
              <a:latin typeface="Arial"/>
              <a:cs typeface="Arial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180AF00-2C9E-56EB-B14E-30C7BA4D3D30}"/>
              </a:ext>
            </a:extLst>
          </p:cNvPr>
          <p:cNvSpPr txBox="1"/>
          <p:nvPr/>
        </p:nvSpPr>
        <p:spPr>
          <a:xfrm>
            <a:off x="3011585" y="4198896"/>
            <a:ext cx="21901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latin typeface="Arial"/>
                <a:cs typeface="Arial"/>
              </a:rPr>
              <a:t>Experiência otimizada para o usuário</a:t>
            </a:r>
          </a:p>
        </p:txBody>
      </p:sp>
      <p:sp>
        <p:nvSpPr>
          <p:cNvPr id="38" name="Seta: Dobrada 37">
            <a:extLst>
              <a:ext uri="{FF2B5EF4-FFF2-40B4-BE49-F238E27FC236}">
                <a16:creationId xmlns:a16="http://schemas.microsoft.com/office/drawing/2014/main" id="{071BFB10-5075-69AD-3D66-419E9602837D}"/>
              </a:ext>
            </a:extLst>
          </p:cNvPr>
          <p:cNvSpPr/>
          <p:nvPr/>
        </p:nvSpPr>
        <p:spPr>
          <a:xfrm flipV="1">
            <a:off x="1735096" y="2644477"/>
            <a:ext cx="313765" cy="466165"/>
          </a:xfrm>
          <a:prstGeom prst="ben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Seta: Dobrada 39">
            <a:extLst>
              <a:ext uri="{FF2B5EF4-FFF2-40B4-BE49-F238E27FC236}">
                <a16:creationId xmlns:a16="http://schemas.microsoft.com/office/drawing/2014/main" id="{50138BDB-AFEA-3933-DDAA-C6DE9EEE0F9B}"/>
              </a:ext>
            </a:extLst>
          </p:cNvPr>
          <p:cNvSpPr/>
          <p:nvPr/>
        </p:nvSpPr>
        <p:spPr>
          <a:xfrm flipV="1">
            <a:off x="2459791" y="4067695"/>
            <a:ext cx="313765" cy="466165"/>
          </a:xfrm>
          <a:prstGeom prst="ben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Picture 14" descr="Icon&#10;&#10;Description automatically generated">
            <a:extLst>
              <a:ext uri="{FF2B5EF4-FFF2-40B4-BE49-F238E27FC236}">
                <a16:creationId xmlns:a16="http://schemas.microsoft.com/office/drawing/2014/main" id="{9EA49C18-1CD5-80E0-6F3E-A8C3A308F5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8154" y="1954146"/>
            <a:ext cx="1171575" cy="1257300"/>
          </a:xfrm>
          <a:prstGeom prst="rect">
            <a:avLst/>
          </a:prstGeom>
        </p:spPr>
      </p:pic>
      <p:pic>
        <p:nvPicPr>
          <p:cNvPr id="23" name="Picture 29">
            <a:extLst>
              <a:ext uri="{FF2B5EF4-FFF2-40B4-BE49-F238E27FC236}">
                <a16:creationId xmlns:a16="http://schemas.microsoft.com/office/drawing/2014/main" id="{C00A6565-88AC-C025-4D16-F7CC032ED0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5494" y="3640233"/>
            <a:ext cx="1268362" cy="1305233"/>
          </a:xfrm>
          <a:prstGeom prst="rect">
            <a:avLst/>
          </a:prstGeom>
        </p:spPr>
      </p:pic>
      <p:pic>
        <p:nvPicPr>
          <p:cNvPr id="16" name="Picture 21" descr="Icon&#10;&#10;Description automatically generated">
            <a:extLst>
              <a:ext uri="{FF2B5EF4-FFF2-40B4-BE49-F238E27FC236}">
                <a16:creationId xmlns:a16="http://schemas.microsoft.com/office/drawing/2014/main" id="{A66E4232-184D-BA69-71FC-5FFFD457AF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77629" y="4412435"/>
            <a:ext cx="1464098" cy="13680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75082A-F1EA-994D-8761-D64EE8AEF8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76924" y="898780"/>
            <a:ext cx="2743200" cy="13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6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786834" y="34636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 i="1">
                <a:solidFill>
                  <a:schemeClr val="tx1"/>
                </a:solidFill>
                <a:latin typeface="Consolas"/>
                <a:ea typeface="SimSun"/>
                <a:cs typeface="Calibri"/>
              </a:rPr>
              <a:t>Tecnologias Usadas:</a:t>
            </a:r>
            <a:endParaRPr lang="pt-BR" sz="2400" b="1" i="1">
              <a:solidFill>
                <a:schemeClr val="tx1"/>
              </a:solidFill>
              <a:latin typeface="Consolas"/>
              <a:ea typeface="SimSun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82941" y="3622305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99857" y="3608293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pic>
        <p:nvPicPr>
          <p:cNvPr id="5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2C548252-A568-D140-7E3F-78C6C1CB3E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3207" y="3371815"/>
            <a:ext cx="1085850" cy="1085850"/>
          </a:xfrm>
          <a:prstGeom prst="rect">
            <a:avLst/>
          </a:prstGeom>
        </p:spPr>
      </p:pic>
      <p:pic>
        <p:nvPicPr>
          <p:cNvPr id="9" name="Imagem 12" descr="Ícone&#10;&#10;Descrição gerada automaticamente">
            <a:extLst>
              <a:ext uri="{FF2B5EF4-FFF2-40B4-BE49-F238E27FC236}">
                <a16:creationId xmlns:a16="http://schemas.microsoft.com/office/drawing/2014/main" id="{3C3F4E10-DE6C-97D3-F80A-5109A71BA5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26499" y="3355575"/>
            <a:ext cx="1123950" cy="1123950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6C21D97A-0460-0894-8330-9B85020C3E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5562" y="3304760"/>
            <a:ext cx="1123950" cy="1123950"/>
          </a:xfrm>
          <a:prstGeom prst="rect">
            <a:avLst/>
          </a:prstGeom>
        </p:spPr>
      </p:pic>
      <p:pic>
        <p:nvPicPr>
          <p:cNvPr id="15" name="Imagem 15">
            <a:extLst>
              <a:ext uri="{FF2B5EF4-FFF2-40B4-BE49-F238E27FC236}">
                <a16:creationId xmlns:a16="http://schemas.microsoft.com/office/drawing/2014/main" id="{9BFCDCA1-D992-CDDC-CA14-8A26C63621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7079" y="1517931"/>
            <a:ext cx="1085850" cy="1085850"/>
          </a:xfrm>
          <a:prstGeom prst="rect">
            <a:avLst/>
          </a:prstGeom>
        </p:spPr>
      </p:pic>
      <p:pic>
        <p:nvPicPr>
          <p:cNvPr id="16" name="Imagem 17">
            <a:extLst>
              <a:ext uri="{FF2B5EF4-FFF2-40B4-BE49-F238E27FC236}">
                <a16:creationId xmlns:a16="http://schemas.microsoft.com/office/drawing/2014/main" id="{8C2BD864-3237-3330-CE55-EC5D93E02A5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08158" y="4707592"/>
            <a:ext cx="1383926" cy="1401855"/>
          </a:xfrm>
          <a:prstGeom prst="rect">
            <a:avLst/>
          </a:prstGeom>
        </p:spPr>
      </p:pic>
      <p:pic>
        <p:nvPicPr>
          <p:cNvPr id="19" name="Imagem 20" descr="Ícone&#10;&#10;Descrição gerada automaticamente">
            <a:extLst>
              <a:ext uri="{FF2B5EF4-FFF2-40B4-BE49-F238E27FC236}">
                <a16:creationId xmlns:a16="http://schemas.microsoft.com/office/drawing/2014/main" id="{950534C5-81A3-D51F-3609-F16E814DCA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69109" y="1528018"/>
            <a:ext cx="1140403" cy="1117312"/>
          </a:xfrm>
          <a:prstGeom prst="rect">
            <a:avLst/>
          </a:prstGeom>
        </p:spPr>
      </p:pic>
      <p:sp>
        <p:nvSpPr>
          <p:cNvPr id="22" name="Seta: Pentágono 21">
            <a:extLst>
              <a:ext uri="{FF2B5EF4-FFF2-40B4-BE49-F238E27FC236}">
                <a16:creationId xmlns:a16="http://schemas.microsoft.com/office/drawing/2014/main" id="{FCE87742-B3E8-8159-6B0F-7BA35507C7FC}"/>
              </a:ext>
            </a:extLst>
          </p:cNvPr>
          <p:cNvSpPr/>
          <p:nvPr/>
        </p:nvSpPr>
        <p:spPr>
          <a:xfrm rot="10800000">
            <a:off x="9741011" y="3622305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3" name="Gráfico 28" descr="Computador com preenchimento sólido">
            <a:extLst>
              <a:ext uri="{FF2B5EF4-FFF2-40B4-BE49-F238E27FC236}">
                <a16:creationId xmlns:a16="http://schemas.microsoft.com/office/drawing/2014/main" id="{531768BB-B8C1-AEE1-C480-7EE1F4F2BC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7574" y="3590363"/>
            <a:ext cx="519953" cy="5199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CFABCA-0E4B-5248-04EC-858247DD24DC}"/>
              </a:ext>
            </a:extLst>
          </p:cNvPr>
          <p:cNvSpPr txBox="1"/>
          <p:nvPr/>
        </p:nvSpPr>
        <p:spPr>
          <a:xfrm>
            <a:off x="10763811" y="3690797"/>
            <a:ext cx="15597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SimSun"/>
                <a:ea typeface="SimSun"/>
                <a:cs typeface="Calibri"/>
              </a:rPr>
              <a:t>Tecnologias</a:t>
            </a:r>
          </a:p>
        </p:txBody>
      </p:sp>
      <p:pic>
        <p:nvPicPr>
          <p:cNvPr id="21" name="Imagem 28" descr="Uma imagem contendo Logotipo&#10;&#10;Descrição gerada automaticamente">
            <a:extLst>
              <a:ext uri="{FF2B5EF4-FFF2-40B4-BE49-F238E27FC236}">
                <a16:creationId xmlns:a16="http://schemas.microsoft.com/office/drawing/2014/main" id="{6E3A46F2-E73A-AF35-BC88-DB66214BA83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33502" y="1493849"/>
            <a:ext cx="1148391" cy="1134014"/>
          </a:xfrm>
          <a:prstGeom prst="rect">
            <a:avLst/>
          </a:prstGeom>
        </p:spPr>
      </p:pic>
      <p:pic>
        <p:nvPicPr>
          <p:cNvPr id="29" name="Imagem 29" descr="Ícone&#10;&#10;Descrição gerada automaticamente">
            <a:extLst>
              <a:ext uri="{FF2B5EF4-FFF2-40B4-BE49-F238E27FC236}">
                <a16:creationId xmlns:a16="http://schemas.microsoft.com/office/drawing/2014/main" id="{6C5FA65C-6192-2AD5-32A3-5353E6B2B4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84680" y="4920775"/>
            <a:ext cx="815789" cy="815789"/>
          </a:xfrm>
          <a:prstGeom prst="rect">
            <a:avLst/>
          </a:prstGeom>
        </p:spPr>
      </p:pic>
      <p:pic>
        <p:nvPicPr>
          <p:cNvPr id="1026" name="Picture 2" descr="CSS - Wikipedia">
            <a:extLst>
              <a:ext uri="{FF2B5EF4-FFF2-40B4-BE49-F238E27FC236}">
                <a16:creationId xmlns:a16="http://schemas.microsoft.com/office/drawing/2014/main" id="{30BC671F-0591-A1D2-C4CA-A7CD9F92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172" y="1529330"/>
            <a:ext cx="791017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B016C111-45C9-5E03-B10D-E204C12BA6FD}"/>
              </a:ext>
            </a:extLst>
          </p:cNvPr>
          <p:cNvCxnSpPr>
            <a:stCxn id="19" idx="2"/>
            <a:endCxn id="13" idx="0"/>
          </p:cNvCxnSpPr>
          <p:nvPr/>
        </p:nvCxnSpPr>
        <p:spPr>
          <a:xfrm>
            <a:off x="8939311" y="2645330"/>
            <a:ext cx="8226" cy="65943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E7CC330C-CB17-BEBE-CA00-9405ED88627F}"/>
              </a:ext>
            </a:extLst>
          </p:cNvPr>
          <p:cNvCxnSpPr>
            <a:cxnSpLocks/>
            <a:stCxn id="19" idx="1"/>
            <a:endCxn id="1026" idx="3"/>
          </p:cNvCxnSpPr>
          <p:nvPr/>
        </p:nvCxnSpPr>
        <p:spPr>
          <a:xfrm flipH="1">
            <a:off x="7580189" y="2086674"/>
            <a:ext cx="788920" cy="656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AD6DDD42-4A14-5C95-E6DB-4398B9C341D0}"/>
              </a:ext>
            </a:extLst>
          </p:cNvPr>
          <p:cNvCxnSpPr>
            <a:stCxn id="21" idx="3"/>
            <a:endCxn id="15" idx="1"/>
          </p:cNvCxnSpPr>
          <p:nvPr/>
        </p:nvCxnSpPr>
        <p:spPr>
          <a:xfrm>
            <a:off x="2681893" y="2060856"/>
            <a:ext cx="775186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F3BE21C-00B7-BAC5-2C07-408AFF0A4433}"/>
              </a:ext>
            </a:extLst>
          </p:cNvPr>
          <p:cNvCxnSpPr>
            <a:stCxn id="21" idx="2"/>
            <a:endCxn id="5" idx="0"/>
          </p:cNvCxnSpPr>
          <p:nvPr/>
        </p:nvCxnSpPr>
        <p:spPr>
          <a:xfrm>
            <a:off x="2107698" y="2627863"/>
            <a:ext cx="8434" cy="743952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E8B9A273-C022-1634-5C93-847651D3F41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659057" y="3914740"/>
            <a:ext cx="867442" cy="281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chemeClr val="tx1"/>
              </a:solidFill>
              <a:cs typeface="Calibri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2" name="Seta: Pentágono 1">
            <a:extLst>
              <a:ext uri="{FF2B5EF4-FFF2-40B4-BE49-F238E27FC236}">
                <a16:creationId xmlns:a16="http://schemas.microsoft.com/office/drawing/2014/main" id="{EB9D4059-3CCE-3797-1868-B1F0918870BC}"/>
              </a:ext>
            </a:extLst>
          </p:cNvPr>
          <p:cNvSpPr/>
          <p:nvPr/>
        </p:nvSpPr>
        <p:spPr>
          <a:xfrm rot="10800000">
            <a:off x="9742872" y="466220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30" name="Gráfico 10" descr="Engrenagens com preenchimento sólido">
            <a:extLst>
              <a:ext uri="{FF2B5EF4-FFF2-40B4-BE49-F238E27FC236}">
                <a16:creationId xmlns:a16="http://schemas.microsoft.com/office/drawing/2014/main" id="{2EC127D5-D30C-3046-C2CE-9B42AF16F1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22542" y="4693023"/>
            <a:ext cx="448235" cy="403412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E6A3A8A6-9094-B686-EBCD-85051A43A49B}"/>
              </a:ext>
            </a:extLst>
          </p:cNvPr>
          <p:cNvSpPr txBox="1"/>
          <p:nvPr/>
        </p:nvSpPr>
        <p:spPr>
          <a:xfrm>
            <a:off x="10405222" y="4614162"/>
            <a:ext cx="17659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SimSun"/>
                <a:ea typeface="SimSun"/>
                <a:cs typeface="Calibri"/>
              </a:rPr>
              <a:t>Ciclo de </a:t>
            </a:r>
            <a:endParaRPr lang="pt-BR"/>
          </a:p>
          <a:p>
            <a:r>
              <a:rPr lang="pt-BR" sz="1600">
                <a:latin typeface="SimSun"/>
                <a:ea typeface="SimSun"/>
                <a:cs typeface="Calibri"/>
              </a:rPr>
              <a:t>Desenvolvimento</a:t>
            </a:r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7172BB5-06EC-0B23-C71C-9B2A3319851D}"/>
              </a:ext>
            </a:extLst>
          </p:cNvPr>
          <p:cNvSpPr txBox="1"/>
          <p:nvPr/>
        </p:nvSpPr>
        <p:spPr>
          <a:xfrm>
            <a:off x="877119" y="40014"/>
            <a:ext cx="3585118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Ciclo de Desenvolvimento:</a:t>
            </a:r>
            <a:endParaRPr lang="pt-BR" sz="2400" b="1" i="1">
              <a:latin typeface="SimSun"/>
              <a:ea typeface="SimSun"/>
              <a:cs typeface="Calibri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97EBA57-0FF7-3DD4-4CF3-9CE07F1CE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2432" y="1467465"/>
            <a:ext cx="1354393" cy="1342103"/>
          </a:xfrm>
          <a:prstGeom prst="rect">
            <a:avLst/>
          </a:prstGeom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233A79F5-0D56-6F1B-ADAD-7823B45E0C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4530" y="1332271"/>
            <a:ext cx="1551038" cy="147729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442A5CD-D24E-4AFD-F720-7BDA82E948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5562" y="1332271"/>
            <a:ext cx="1489588" cy="1526459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F20E955A-2DDC-B876-ABC9-5866D9498E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3690" y="1339422"/>
            <a:ext cx="1747684" cy="1610480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FC570E20-5D94-00DE-D0BA-C6B29FDC29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13271" y="3569109"/>
            <a:ext cx="1452717" cy="1440426"/>
          </a:xfrm>
          <a:prstGeom prst="rect">
            <a:avLst/>
          </a:prstGeom>
        </p:spPr>
      </p:pic>
      <p:pic>
        <p:nvPicPr>
          <p:cNvPr id="21" name="Picture 21" descr="Shape, circle&#10;&#10;Description automatically generated">
            <a:extLst>
              <a:ext uri="{FF2B5EF4-FFF2-40B4-BE49-F238E27FC236}">
                <a16:creationId xmlns:a16="http://schemas.microsoft.com/office/drawing/2014/main" id="{06F86E6F-60B5-6B1E-0E1F-EF625213E0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19948" y="3443863"/>
            <a:ext cx="1600200" cy="1690921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83AA6CF3-4699-C9F0-295C-06E61822FC1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88079" y="3433915"/>
            <a:ext cx="1600201" cy="1563331"/>
          </a:xfrm>
          <a:prstGeom prst="rect">
            <a:avLst/>
          </a:prstGeom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44F6A4F2-DA2D-A251-51C7-E69BE0F7C0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52851" y="3360173"/>
            <a:ext cx="1637071" cy="17599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9F5182-25E6-880B-5E6F-0554308CC162}"/>
              </a:ext>
            </a:extLst>
          </p:cNvPr>
          <p:cNvSpPr txBox="1"/>
          <p:nvPr/>
        </p:nvSpPr>
        <p:spPr>
          <a:xfrm>
            <a:off x="1487129" y="3060289"/>
            <a:ext cx="19172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Calibri"/>
              </a:rPr>
              <a:t>Cadastro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9F297C-F292-CA8F-C3B1-976C19386AAB}"/>
              </a:ext>
            </a:extLst>
          </p:cNvPr>
          <p:cNvSpPr txBox="1"/>
          <p:nvPr/>
        </p:nvSpPr>
        <p:spPr>
          <a:xfrm>
            <a:off x="3428999" y="3048000"/>
            <a:ext cx="17943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Calibri"/>
              </a:rPr>
              <a:t>Calendário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06ABF-F66C-EB7F-0923-2F420B164FED}"/>
              </a:ext>
            </a:extLst>
          </p:cNvPr>
          <p:cNvSpPr txBox="1"/>
          <p:nvPr/>
        </p:nvSpPr>
        <p:spPr>
          <a:xfrm>
            <a:off x="5493774" y="3011128"/>
            <a:ext cx="17452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Calibri" panose="020F0502020204030204"/>
              </a:rPr>
              <a:t>Configurações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4585AF-3D72-0145-B4C5-C3C2D1E85255}"/>
              </a:ext>
            </a:extLst>
          </p:cNvPr>
          <p:cNvSpPr txBox="1"/>
          <p:nvPr/>
        </p:nvSpPr>
        <p:spPr>
          <a:xfrm>
            <a:off x="7411064" y="3011128"/>
            <a:ext cx="18435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Calibri" panose="020F0502020204030204"/>
              </a:rPr>
              <a:t>Desenvolvedores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AD6BCB-B806-EB9A-85F4-A1661AD16012}"/>
              </a:ext>
            </a:extLst>
          </p:cNvPr>
          <p:cNvSpPr txBox="1"/>
          <p:nvPr/>
        </p:nvSpPr>
        <p:spPr>
          <a:xfrm>
            <a:off x="1880419" y="5260257"/>
            <a:ext cx="113070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Calibri"/>
              </a:rPr>
              <a:t>Index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DC0789-D4A7-753A-68D4-A73801BAB446}"/>
              </a:ext>
            </a:extLst>
          </p:cNvPr>
          <p:cNvSpPr txBox="1"/>
          <p:nvPr/>
        </p:nvSpPr>
        <p:spPr>
          <a:xfrm>
            <a:off x="3650226" y="5260258"/>
            <a:ext cx="14010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Calibri"/>
              </a:rPr>
              <a:t>Login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4127D6-0206-6E7F-E900-CF94C441C7D1}"/>
              </a:ext>
            </a:extLst>
          </p:cNvPr>
          <p:cNvSpPr txBox="1"/>
          <p:nvPr/>
        </p:nvSpPr>
        <p:spPr>
          <a:xfrm>
            <a:off x="5383160" y="5260257"/>
            <a:ext cx="18066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Calibri"/>
              </a:rPr>
              <a:t>Sala de aula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F47269-76F3-0684-9EFD-FC362B4F8FE0}"/>
              </a:ext>
            </a:extLst>
          </p:cNvPr>
          <p:cNvSpPr txBox="1"/>
          <p:nvPr/>
        </p:nvSpPr>
        <p:spPr>
          <a:xfrm>
            <a:off x="7558548" y="5260259"/>
            <a:ext cx="15608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Calibri"/>
              </a:rPr>
              <a:t>Entrada</a:t>
            </a:r>
          </a:p>
        </p:txBody>
      </p:sp>
    </p:spTree>
    <p:extLst>
      <p:ext uri="{BB962C8B-B14F-4D97-AF65-F5344CB8AC3E}">
        <p14:creationId xmlns:p14="http://schemas.microsoft.com/office/powerpoint/2010/main" val="57021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chemeClr val="tx1"/>
              </a:solidFill>
              <a:cs typeface="Calibri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2" name="Seta: Pentágono 1">
            <a:extLst>
              <a:ext uri="{FF2B5EF4-FFF2-40B4-BE49-F238E27FC236}">
                <a16:creationId xmlns:a16="http://schemas.microsoft.com/office/drawing/2014/main" id="{EB9D4059-3CCE-3797-1868-B1F0918870BC}"/>
              </a:ext>
            </a:extLst>
          </p:cNvPr>
          <p:cNvSpPr/>
          <p:nvPr/>
        </p:nvSpPr>
        <p:spPr>
          <a:xfrm rot="10800000">
            <a:off x="9742872" y="466220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30" name="Gráfico 10" descr="Engrenagens com preenchimento sólido">
            <a:extLst>
              <a:ext uri="{FF2B5EF4-FFF2-40B4-BE49-F238E27FC236}">
                <a16:creationId xmlns:a16="http://schemas.microsoft.com/office/drawing/2014/main" id="{2EC127D5-D30C-3046-C2CE-9B42AF16F1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22542" y="4693023"/>
            <a:ext cx="448235" cy="403412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E6A3A8A6-9094-B686-EBCD-85051A43A49B}"/>
              </a:ext>
            </a:extLst>
          </p:cNvPr>
          <p:cNvSpPr txBox="1"/>
          <p:nvPr/>
        </p:nvSpPr>
        <p:spPr>
          <a:xfrm>
            <a:off x="10405222" y="4614162"/>
            <a:ext cx="17659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SimSun"/>
                <a:ea typeface="SimSun"/>
                <a:cs typeface="Calibri"/>
              </a:rPr>
              <a:t>Ciclo de </a:t>
            </a:r>
            <a:endParaRPr lang="pt-BR"/>
          </a:p>
          <a:p>
            <a:r>
              <a:rPr lang="pt-BR" sz="1600">
                <a:latin typeface="SimSun"/>
                <a:ea typeface="SimSun"/>
                <a:cs typeface="Calibri"/>
              </a:rPr>
              <a:t>Desenvolvimento</a:t>
            </a:r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7172BB5-06EC-0B23-C71C-9B2A3319851D}"/>
              </a:ext>
            </a:extLst>
          </p:cNvPr>
          <p:cNvSpPr txBox="1"/>
          <p:nvPr/>
        </p:nvSpPr>
        <p:spPr>
          <a:xfrm>
            <a:off x="877119" y="40014"/>
            <a:ext cx="3585118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>
                <a:latin typeface="Consolas"/>
                <a:ea typeface="SimSun"/>
                <a:cs typeface="Calibri"/>
              </a:rPr>
              <a:t>Ciclo de Desenvolvimento: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0E6CC7B-C381-0DDD-5238-29D1924ECF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751" y="981231"/>
            <a:ext cx="9063317" cy="40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76D6F66-471D-085A-093C-676736D17810}"/>
              </a:ext>
            </a:extLst>
          </p:cNvPr>
          <p:cNvSpPr/>
          <p:nvPr/>
        </p:nvSpPr>
        <p:spPr>
          <a:xfrm rot="10800000">
            <a:off x="9742873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9" name="Gráfico 12" descr="Lista de Verificação com preenchimento sólido">
            <a:extLst>
              <a:ext uri="{FF2B5EF4-FFF2-40B4-BE49-F238E27FC236}">
                <a16:creationId xmlns:a16="http://schemas.microsoft.com/office/drawing/2014/main" id="{50E91361-31A2-5352-B220-CBAB22550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6329" y="5652246"/>
            <a:ext cx="430307" cy="43927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6A010-F5AE-5EB1-4F58-61914DAF56F5}"/>
              </a:ext>
            </a:extLst>
          </p:cNvPr>
          <p:cNvSpPr txBox="1"/>
          <p:nvPr/>
        </p:nvSpPr>
        <p:spPr>
          <a:xfrm>
            <a:off x="10629341" y="5725785"/>
            <a:ext cx="15597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SimSun"/>
                <a:ea typeface="SimSun"/>
                <a:cs typeface="Calibri"/>
              </a:rPr>
              <a:t>Metodologias</a:t>
            </a:r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83F0A4-183C-8F7E-A0BE-7749CC7BDF72}"/>
              </a:ext>
            </a:extLst>
          </p:cNvPr>
          <p:cNvSpPr txBox="1"/>
          <p:nvPr/>
        </p:nvSpPr>
        <p:spPr>
          <a:xfrm>
            <a:off x="1138956" y="84499"/>
            <a:ext cx="2572107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 dirty="0">
                <a:latin typeface="Consolas"/>
                <a:ea typeface="SimSun"/>
                <a:cs typeface="Calibri"/>
              </a:rPr>
              <a:t>Metodologia </a:t>
            </a:r>
            <a:r>
              <a:rPr lang="pt-BR" sz="2400" b="1" i="1" dirty="0" err="1">
                <a:latin typeface="Consolas"/>
                <a:ea typeface="SimSun"/>
                <a:cs typeface="Calibri"/>
              </a:rPr>
              <a:t>Kanban</a:t>
            </a:r>
            <a:r>
              <a:rPr lang="pt-BR" sz="2400" b="1" i="1" dirty="0">
                <a:latin typeface="Consolas"/>
                <a:ea typeface="SimSun"/>
                <a:cs typeface="Calibri"/>
              </a:rPr>
              <a:t>:</a:t>
            </a:r>
          </a:p>
        </p:txBody>
      </p:sp>
      <p:pic>
        <p:nvPicPr>
          <p:cNvPr id="13" name="Imagem 12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0D38600F-EECE-5F9F-E4A8-FC2FE200AC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0004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A95D1054-A4FF-BCE1-A967-44D9B78CA72E}"/>
              </a:ext>
            </a:extLst>
          </p:cNvPr>
          <p:cNvSpPr/>
          <p:nvPr/>
        </p:nvSpPr>
        <p:spPr>
          <a:xfrm>
            <a:off x="0" y="0"/>
            <a:ext cx="390525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ABB43-92DC-51A7-FE5E-93F9EB10DD3C}"/>
              </a:ext>
            </a:extLst>
          </p:cNvPr>
          <p:cNvSpPr/>
          <p:nvPr/>
        </p:nvSpPr>
        <p:spPr>
          <a:xfrm>
            <a:off x="0" y="-4482"/>
            <a:ext cx="788894" cy="6911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0CEA72-DD22-7392-2C1A-AFADA7A3C548}"/>
              </a:ext>
            </a:extLst>
          </p:cNvPr>
          <p:cNvSpPr/>
          <p:nvPr/>
        </p:nvSpPr>
        <p:spPr>
          <a:xfrm>
            <a:off x="11277600" y="-60566"/>
            <a:ext cx="914400" cy="6950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F55F75-E741-752B-EBFE-D7AA56DE5CDC}"/>
              </a:ext>
            </a:extLst>
          </p:cNvPr>
          <p:cNvSpPr txBox="1"/>
          <p:nvPr/>
        </p:nvSpPr>
        <p:spPr>
          <a:xfrm>
            <a:off x="11278910" y="83195"/>
            <a:ext cx="9130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i="1">
                <a:solidFill>
                  <a:schemeClr val="bg1"/>
                </a:solidFill>
                <a:latin typeface="SimSun"/>
                <a:ea typeface="Batang"/>
                <a:cs typeface="Calibri"/>
              </a:rPr>
              <a:t>Jade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29453649-B2B6-E56B-30B9-8DA0A7A1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8" y="6188957"/>
            <a:ext cx="2743200" cy="598827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6712F487-982B-5B4D-A83D-9A1DA550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15" y="6192074"/>
            <a:ext cx="1074673" cy="565478"/>
          </a:xfrm>
          <a:prstGeom prst="rect">
            <a:avLst/>
          </a:prstGeom>
        </p:spPr>
      </p:pic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3D9517C-6128-4A0A-1AF2-EECAE7181676}"/>
              </a:ext>
            </a:extLst>
          </p:cNvPr>
          <p:cNvSpPr/>
          <p:nvPr/>
        </p:nvSpPr>
        <p:spPr>
          <a:xfrm rot="10800000">
            <a:off x="11275837" y="2582399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1B862801-52FE-BF46-AA32-D6B4CBF14084}"/>
              </a:ext>
            </a:extLst>
          </p:cNvPr>
          <p:cNvSpPr/>
          <p:nvPr/>
        </p:nvSpPr>
        <p:spPr>
          <a:xfrm rot="10800000">
            <a:off x="11275837" y="3640234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42E9557F-05CB-113B-5244-D22B5FE682F6}"/>
              </a:ext>
            </a:extLst>
          </p:cNvPr>
          <p:cNvSpPr/>
          <p:nvPr/>
        </p:nvSpPr>
        <p:spPr>
          <a:xfrm rot="10800000">
            <a:off x="11284802" y="4662210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0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D436E246-7099-BA0D-F5E0-A92DB16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97" y="526151"/>
            <a:ext cx="656721" cy="455080"/>
          </a:xfrm>
          <a:prstGeom prst="rect">
            <a:avLst/>
          </a:prstGeom>
        </p:spPr>
      </p:pic>
      <p:sp>
        <p:nvSpPr>
          <p:cNvPr id="24" name="Seta: Pentágono 23">
            <a:extLst>
              <a:ext uri="{FF2B5EF4-FFF2-40B4-BE49-F238E27FC236}">
                <a16:creationId xmlns:a16="http://schemas.microsoft.com/office/drawing/2014/main" id="{85C44729-570C-ECE7-8D2C-66E8CEC2729C}"/>
              </a:ext>
            </a:extLst>
          </p:cNvPr>
          <p:cNvSpPr/>
          <p:nvPr/>
        </p:nvSpPr>
        <p:spPr>
          <a:xfrm rot="10800000">
            <a:off x="11311696" y="1524563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sp>
        <p:nvSpPr>
          <p:cNvPr id="25" name="Seta: Pentágono 24">
            <a:extLst>
              <a:ext uri="{FF2B5EF4-FFF2-40B4-BE49-F238E27FC236}">
                <a16:creationId xmlns:a16="http://schemas.microsoft.com/office/drawing/2014/main" id="{7C524CAC-D550-257B-0BD7-E4BB49B4494B}"/>
              </a:ext>
            </a:extLst>
          </p:cNvPr>
          <p:cNvSpPr/>
          <p:nvPr/>
        </p:nvSpPr>
        <p:spPr>
          <a:xfrm rot="10800000">
            <a:off x="11284802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26" name="Gráfico 26" descr="Usuários com preenchimento sólido">
            <a:extLst>
              <a:ext uri="{FF2B5EF4-FFF2-40B4-BE49-F238E27FC236}">
                <a16:creationId xmlns:a16="http://schemas.microsoft.com/office/drawing/2014/main" id="{AEC39980-2806-2104-0FA1-96904BFB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859" y="1465728"/>
            <a:ext cx="591671" cy="600636"/>
          </a:xfrm>
          <a:prstGeom prst="rect">
            <a:avLst/>
          </a:prstGeom>
        </p:spPr>
      </p:pic>
      <p:pic>
        <p:nvPicPr>
          <p:cNvPr id="27" name="Gráfico 27" descr="Na mosca com preenchimento sólido">
            <a:extLst>
              <a:ext uri="{FF2B5EF4-FFF2-40B4-BE49-F238E27FC236}">
                <a16:creationId xmlns:a16="http://schemas.microsoft.com/office/drawing/2014/main" id="{142B8C6E-D018-D356-B081-F56E20E1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12" y="2586318"/>
            <a:ext cx="466165" cy="466165"/>
          </a:xfrm>
          <a:prstGeom prst="rect">
            <a:avLst/>
          </a:prstGeom>
        </p:spPr>
      </p:pic>
      <p:pic>
        <p:nvPicPr>
          <p:cNvPr id="28" name="Gráfico 28" descr="Computador com preenchimento sólido">
            <a:extLst>
              <a:ext uri="{FF2B5EF4-FFF2-40B4-BE49-F238E27FC236}">
                <a16:creationId xmlns:a16="http://schemas.microsoft.com/office/drawing/2014/main" id="{82EC7D59-4452-5FE6-AAE4-D02168C0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1718" y="3644152"/>
            <a:ext cx="519953" cy="519953"/>
          </a:xfrm>
          <a:prstGeom prst="rect">
            <a:avLst/>
          </a:prstGeom>
        </p:spPr>
      </p:pic>
      <p:pic>
        <p:nvPicPr>
          <p:cNvPr id="3" name="Gráfico 10" descr="Engrenagens com preenchimento sólido">
            <a:extLst>
              <a:ext uri="{FF2B5EF4-FFF2-40B4-BE49-F238E27FC236}">
                <a16:creationId xmlns:a16="http://schemas.microsoft.com/office/drawing/2014/main" id="{B53F6102-282F-39AC-6D08-290111EA9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8612" y="4728882"/>
            <a:ext cx="448235" cy="403412"/>
          </a:xfrm>
          <a:prstGeom prst="rect">
            <a:avLst/>
          </a:prstGeom>
        </p:spPr>
      </p:pic>
      <p:pic>
        <p:nvPicPr>
          <p:cNvPr id="11" name="Gráfico 12" descr="Lista de Verificação com preenchimento sólido">
            <a:extLst>
              <a:ext uri="{FF2B5EF4-FFF2-40B4-BE49-F238E27FC236}">
                <a16:creationId xmlns:a16="http://schemas.microsoft.com/office/drawing/2014/main" id="{E92B290D-1C79-467E-F2F1-CB5316259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6541" y="5670175"/>
            <a:ext cx="430307" cy="439272"/>
          </a:xfrm>
          <a:prstGeom prst="rect">
            <a:avLst/>
          </a:prstGeom>
        </p:spPr>
      </p:pic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76D6F66-471D-085A-093C-676736D17810}"/>
              </a:ext>
            </a:extLst>
          </p:cNvPr>
          <p:cNvSpPr/>
          <p:nvPr/>
        </p:nvSpPr>
        <p:spPr>
          <a:xfrm rot="10800000">
            <a:off x="9742873" y="5630398"/>
            <a:ext cx="2453267" cy="48321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cs typeface="Calibri"/>
            </a:endParaRPr>
          </a:p>
        </p:txBody>
      </p:sp>
      <p:pic>
        <p:nvPicPr>
          <p:cNvPr id="9" name="Gráfico 12" descr="Lista de Verificação com preenchimento sólido">
            <a:extLst>
              <a:ext uri="{FF2B5EF4-FFF2-40B4-BE49-F238E27FC236}">
                <a16:creationId xmlns:a16="http://schemas.microsoft.com/office/drawing/2014/main" id="{50E91361-31A2-5352-B220-CBAB22550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6329" y="5652246"/>
            <a:ext cx="430307" cy="43927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6A010-F5AE-5EB1-4F58-61914DAF56F5}"/>
              </a:ext>
            </a:extLst>
          </p:cNvPr>
          <p:cNvSpPr txBox="1"/>
          <p:nvPr/>
        </p:nvSpPr>
        <p:spPr>
          <a:xfrm>
            <a:off x="10629341" y="5725785"/>
            <a:ext cx="15597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SimSun"/>
                <a:ea typeface="SimSun"/>
                <a:cs typeface="Calibri"/>
              </a:rPr>
              <a:t>Metodologias</a:t>
            </a:r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83F0A4-183C-8F7E-A0BE-7749CC7BDF72}"/>
              </a:ext>
            </a:extLst>
          </p:cNvPr>
          <p:cNvSpPr txBox="1"/>
          <p:nvPr/>
        </p:nvSpPr>
        <p:spPr>
          <a:xfrm>
            <a:off x="1138956" y="84499"/>
            <a:ext cx="2572107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i="1" dirty="0">
                <a:latin typeface="Consolas"/>
                <a:ea typeface="SimSun"/>
                <a:cs typeface="Calibri"/>
              </a:rPr>
              <a:t>Metodologia Scrum:</a:t>
            </a:r>
          </a:p>
        </p:txBody>
      </p:sp>
      <p:pic>
        <p:nvPicPr>
          <p:cNvPr id="1026" name="Picture 2" descr="Metodologia ágil: o que é, vantagens e como aplicar | Runrun.it">
            <a:extLst>
              <a:ext uri="{FF2B5EF4-FFF2-40B4-BE49-F238E27FC236}">
                <a16:creationId xmlns:a16="http://schemas.microsoft.com/office/drawing/2014/main" id="{4CAE8284-99FC-0DAB-184E-40D1B95C1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447675"/>
            <a:ext cx="854392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96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277</Words>
  <Application>Microsoft Office PowerPoint</Application>
  <PresentationFormat>Widescreen</PresentationFormat>
  <Paragraphs>85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SimSun</vt:lpstr>
      <vt:lpstr>Arial</vt:lpstr>
      <vt:lpstr>Calibri</vt:lpstr>
      <vt:lpstr>Calibri Light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Familia maneirona</dc:creator>
  <cp:lastModifiedBy>JOÃO VÍTOR NOGUEIRA SILVA</cp:lastModifiedBy>
  <cp:revision>11</cp:revision>
  <dcterms:created xsi:type="dcterms:W3CDTF">2022-10-26T01:47:08Z</dcterms:created>
  <dcterms:modified xsi:type="dcterms:W3CDTF">2022-12-06T09:28:59Z</dcterms:modified>
</cp:coreProperties>
</file>